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8"/>
  </p:notesMasterIdLst>
  <p:handoutMasterIdLst>
    <p:handoutMasterId r:id="rId99"/>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4" r:id="rId17"/>
    <p:sldId id="809" r:id="rId18"/>
    <p:sldId id="807" r:id="rId19"/>
    <p:sldId id="806" r:id="rId20"/>
    <p:sldId id="808" r:id="rId21"/>
    <p:sldId id="659" r:id="rId22"/>
    <p:sldId id="660" r:id="rId23"/>
    <p:sldId id="770" r:id="rId24"/>
    <p:sldId id="773" r:id="rId25"/>
    <p:sldId id="803" r:id="rId26"/>
    <p:sldId id="787" r:id="rId27"/>
    <p:sldId id="779" r:id="rId28"/>
    <p:sldId id="662" r:id="rId29"/>
    <p:sldId id="797" r:id="rId30"/>
    <p:sldId id="798" r:id="rId31"/>
    <p:sldId id="663" r:id="rId32"/>
    <p:sldId id="799" r:id="rId33"/>
    <p:sldId id="665" r:id="rId34"/>
    <p:sldId id="666" r:id="rId35"/>
    <p:sldId id="684" r:id="rId36"/>
    <p:sldId id="788" r:id="rId37"/>
    <p:sldId id="668" r:id="rId38"/>
    <p:sldId id="685" r:id="rId39"/>
    <p:sldId id="670" r:id="rId40"/>
    <p:sldId id="671" r:id="rId41"/>
    <p:sldId id="672" r:id="rId42"/>
    <p:sldId id="776" r:id="rId43"/>
    <p:sldId id="674" r:id="rId44"/>
    <p:sldId id="675" r:id="rId45"/>
    <p:sldId id="676" r:id="rId46"/>
    <p:sldId id="677" r:id="rId47"/>
    <p:sldId id="678" r:id="rId48"/>
    <p:sldId id="679" r:id="rId49"/>
    <p:sldId id="680" r:id="rId50"/>
    <p:sldId id="681" r:id="rId51"/>
    <p:sldId id="682" r:id="rId52"/>
    <p:sldId id="683" r:id="rId53"/>
    <p:sldId id="697" r:id="rId54"/>
    <p:sldId id="763" r:id="rId55"/>
    <p:sldId id="772" r:id="rId56"/>
    <p:sldId id="774" r:id="rId57"/>
    <p:sldId id="655" r:id="rId58"/>
    <p:sldId id="654" r:id="rId59"/>
    <p:sldId id="686" r:id="rId60"/>
    <p:sldId id="687" r:id="rId61"/>
    <p:sldId id="728" r:id="rId62"/>
    <p:sldId id="688" r:id="rId63"/>
    <p:sldId id="729" r:id="rId64"/>
    <p:sldId id="731" r:id="rId65"/>
    <p:sldId id="689" r:id="rId66"/>
    <p:sldId id="690" r:id="rId67"/>
    <p:sldId id="732" r:id="rId68"/>
    <p:sldId id="733" r:id="rId69"/>
    <p:sldId id="734" r:id="rId70"/>
    <p:sldId id="691" r:id="rId71"/>
    <p:sldId id="692" r:id="rId72"/>
    <p:sldId id="693" r:id="rId73"/>
    <p:sldId id="694" r:id="rId74"/>
    <p:sldId id="735" r:id="rId75"/>
    <p:sldId id="736" r:id="rId76"/>
    <p:sldId id="737" r:id="rId77"/>
    <p:sldId id="738" r:id="rId78"/>
    <p:sldId id="794" r:id="rId79"/>
    <p:sldId id="810" r:id="rId80"/>
    <p:sldId id="739" r:id="rId81"/>
    <p:sldId id="740" r:id="rId82"/>
    <p:sldId id="741" r:id="rId83"/>
    <p:sldId id="742" r:id="rId84"/>
    <p:sldId id="743" r:id="rId85"/>
    <p:sldId id="744" r:id="rId86"/>
    <p:sldId id="746" r:id="rId87"/>
    <p:sldId id="747" r:id="rId88"/>
    <p:sldId id="748" r:id="rId89"/>
    <p:sldId id="749" r:id="rId90"/>
    <p:sldId id="750" r:id="rId91"/>
    <p:sldId id="751" r:id="rId92"/>
    <p:sldId id="752" r:id="rId93"/>
    <p:sldId id="435" r:id="rId94"/>
    <p:sldId id="802" r:id="rId95"/>
    <p:sldId id="759" r:id="rId96"/>
    <p:sldId id="760" r:id="rId97"/>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92D050"/>
    <a:srgbClr val="CCFF99"/>
    <a:srgbClr val="CCFFCC"/>
    <a:srgbClr val="DAF8D8"/>
    <a:srgbClr val="E9EDF4"/>
    <a:srgbClr val="D0D8E8"/>
    <a:srgbClr val="FFFFFF"/>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87236" autoAdjust="0"/>
  </p:normalViewPr>
  <p:slideViewPr>
    <p:cSldViewPr>
      <p:cViewPr varScale="1">
        <p:scale>
          <a:sx n="75" d="100"/>
          <a:sy n="75" d="100"/>
        </p:scale>
        <p:origin x="1085" y="58"/>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_rels/data31.xml.rels><?xml version="1.0" encoding="UTF-8" standalone="yes"?>
<Relationships xmlns="http://schemas.openxmlformats.org/package/2006/relationships"><Relationship Id="rId1" Type="http://schemas.openxmlformats.org/officeDocument/2006/relationships/image" Target="../media/image31.jpeg"/></Relationships>
</file>

<file path=ppt/diagrams/_rels/data33.xml.rels><?xml version="1.0" encoding="UTF-8" standalone="yes"?>
<Relationships xmlns="http://schemas.openxmlformats.org/package/2006/relationships"><Relationship Id="rId1" Type="http://schemas.openxmlformats.org/officeDocument/2006/relationships/image" Target="../media/image31.jpeg"/></Relationships>
</file>

<file path=ppt/diagrams/_rels/data35.xml.rels><?xml version="1.0" encoding="UTF-8" standalone="yes"?>
<Relationships xmlns="http://schemas.openxmlformats.org/package/2006/relationships"><Relationship Id="rId1" Type="http://schemas.openxmlformats.org/officeDocument/2006/relationships/image" Target="../media/image31.jpeg"/></Relationships>
</file>

<file path=ppt/diagrams/_rels/data36.xml.rels><?xml version="1.0" encoding="UTF-8" standalone="yes"?>
<Relationships xmlns="http://schemas.openxmlformats.org/package/2006/relationships"><Relationship Id="rId1" Type="http://schemas.openxmlformats.org/officeDocument/2006/relationships/image" Target="../media/image31.jpeg"/></Relationships>
</file>

<file path=ppt/diagrams/_rels/data37.xml.rels><?xml version="1.0" encoding="UTF-8" standalone="yes"?>
<Relationships xmlns="http://schemas.openxmlformats.org/package/2006/relationships"><Relationship Id="rId1" Type="http://schemas.openxmlformats.org/officeDocument/2006/relationships/image" Target="../media/image31.jpeg"/></Relationships>
</file>

<file path=ppt/diagrams/_rels/data38.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5.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15-16</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dirty="0">
              <a:solidFill>
                <a:schemeClr val="tx1"/>
              </a:solidFill>
              <a:latin typeface="微軟正黑體" pitchFamily="34" charset="-120"/>
              <a:ea typeface="微軟正黑體" pitchFamily="34" charset="-120"/>
            </a:rPr>
            <a:t>(</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en-US"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95</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336</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9</a:t>
          </a:r>
          <a:r>
            <a:rPr lang="zh-TW" altLang="en-US" sz="2000"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20</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21</a:t>
          </a:r>
          <a:r>
            <a:rPr lang="zh-TW" altLang="en-US" sz="2000"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10</a:t>
          </a:r>
          <a:r>
            <a:rPr lang="zh-TW" altLang="en-US" sz="2000"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pt>
  </dgm:ptLst>
  <dgm:cxnLst>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670D2B2D-BCB9-493C-82C7-7473EE5AFC70}" srcId="{7A67BEAE-5B2B-4213-B08E-8E72D3FB3908}" destId="{97C4BC02-D6EC-4250-984B-59B7982EBAEC}" srcOrd="0" destOrd="0" parTransId="{46D1A608-2E02-43D8-87FF-9E9A4AB4D3D1}" sibTransId="{AA073D2C-F83E-4255-B7B5-5CEBC79EEF9A}"/>
    <dgm:cxn modelId="{3DD6882F-9C4C-4B21-8B48-2200B881CE6F}" type="presOf" srcId="{97C4BC02-D6EC-4250-984B-59B7982EBAEC}" destId="{F0C37F47-6E63-4386-95F8-12B0A48783FA}"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4AF3FD5E-9B13-46AA-BD0E-D97F7479DEDE}" type="presOf" srcId="{77FDF603-159B-4071-818B-4BE555DBE0E1}" destId="{CC5C5BFF-ABB7-4680-867F-A21F486C805C}" srcOrd="0" destOrd="0" presId="urn:microsoft.com/office/officeart/2005/8/layout/vList5"/>
    <dgm:cxn modelId="{E141FA42-C3A0-4455-BF66-DA71C35EFF68}" srcId="{53D7B25B-3767-4691-A0A2-E2D50C49F312}" destId="{1DF4E08E-6EBB-42E9-B44E-C075CBF3775B}" srcOrd="3" destOrd="0" parTransId="{7F394D37-B80A-4A3A-AF17-3267F8260B1B}" sibTransId="{97014FDB-C9C5-4E9C-8E80-8838F96E60D3}"/>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006A357E-B3F8-4F45-9343-254C8412EB02}" type="presOf" srcId="{1DF4E08E-6EBB-42E9-B44E-C075CBF3775B}" destId="{68F9257F-7A23-4CFB-859D-1CE51BD5DED2}"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706AD89D-6F9D-47AE-A531-B11D610696D9}" type="presOf" srcId="{79E81560-F3C1-4399-A483-FC82C8410454}" destId="{E903C089-030A-4FD1-B297-04BDA18822DF}" srcOrd="0" destOrd="0" presId="urn:microsoft.com/office/officeart/2005/8/layout/vList5"/>
    <dgm:cxn modelId="{FED939A9-8DE5-4F5F-856E-2464284D65BA}" type="presOf" srcId="{53D7B25B-3767-4691-A0A2-E2D50C49F312}" destId="{774E0AAF-CFA2-41BA-B3FE-23987504ECA6}" srcOrd="0" destOrd="0" presId="urn:microsoft.com/office/officeart/2005/8/layout/vList5"/>
    <dgm:cxn modelId="{5E8F71C0-9AAD-4D75-A742-0B82FC99B279}" srcId="{FE76E7D2-9ECD-4A08-8D83-D983EAD491FB}" destId="{77FDF603-159B-4071-818B-4BE555DBE0E1}" srcOrd="0" destOrd="0" parTransId="{A3E79BAB-FB5B-45D3-B3AC-39FA934EF8FC}" sibTransId="{D7CF3CD5-C180-4D66-BF8B-4E2406485016}"/>
    <dgm:cxn modelId="{23DBFFCA-9C0E-4B45-9E22-48C4791D65E9}" srcId="{49F6FFB3-BBAC-446A-A815-494BB9BC6274}" destId="{79E81560-F3C1-4399-A483-FC82C8410454}" srcOrd="0" destOrd="0" parTransId="{82781C99-6289-4A91-90CE-5F11518AE58C}" sibTransId="{8A25E487-B280-4C65-9F65-72EA2C839DA5}"/>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28</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235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9</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10</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2</a:t>
          </a:r>
          <a:r>
            <a:rPr lang="zh-TW" altLang="en-US" sz="2200" b="1" dirty="0">
              <a:solidFill>
                <a:srgbClr val="FF0000"/>
              </a:solidFill>
              <a:latin typeface="微軟正黑體" pitchFamily="34" charset="-120"/>
              <a:ea typeface="微軟正黑體" pitchFamily="34" charset="-120"/>
            </a:rPr>
            <a:t>日報名  </a:t>
          </a:r>
          <a:r>
            <a:rPr lang="en-US" altLang="zh-TW" sz="2200" b="1" dirty="0">
              <a:solidFill>
                <a:srgbClr val="FF0000"/>
              </a:solidFill>
              <a:latin typeface="微軟正黑體" pitchFamily="34" charset="-120"/>
              <a:ea typeface="微軟正黑體" pitchFamily="34" charset="-120"/>
            </a:rPr>
            <a:t>(</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6/4</a:t>
          </a:r>
          <a:r>
            <a:rPr lang="zh-TW" altLang="en-US" sz="2200" b="1" dirty="0">
              <a:solidFill>
                <a:srgbClr val="FF0000"/>
              </a:solidFill>
              <a:latin typeface="微軟正黑體" pitchFamily="34" charset="-120"/>
              <a:ea typeface="微軟正黑體" pitchFamily="34" charset="-120"/>
            </a:rPr>
            <a:t>公布</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25</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1</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228600" indent="0">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10</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C84A037A-F3F6-49C4-B158-7B04922B98AC}">
      <dgm:prSet phldrT="[文字]" custT="1"/>
      <dgm:spPr/>
      <dgm:t>
        <a:bodyPr/>
        <a:lstStyle/>
        <a:p>
          <a:pPr marL="228600" indent="0">
            <a:lnSpc>
              <a:spcPts val="2400"/>
            </a:lnSpc>
            <a:buFontTx/>
            <a:buNone/>
          </a:pPr>
          <a:r>
            <a:rPr lang="zh-TW" altLang="en-US" sz="2200" b="1" dirty="0">
              <a:solidFill>
                <a:schemeClr val="tx1"/>
              </a:solidFill>
              <a:latin typeface="微軟正黑體"/>
              <a:ea typeface="微軟正黑體"/>
            </a:rPr>
            <a:t>                   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A05934D5-88FC-42C1-B386-5031A3C3D8C2}" type="parTrans" cxnId="{D8A607B2-4469-4F08-B182-5337AA9CFD0E}">
      <dgm:prSet/>
      <dgm:spPr/>
      <dgm:t>
        <a:bodyPr/>
        <a:lstStyle/>
        <a:p>
          <a:endParaRPr lang="zh-TW" altLang="en-US"/>
        </a:p>
      </dgm:t>
    </dgm:pt>
    <dgm:pt modelId="{DEE92348-5BD0-4794-9D68-49B54052B157}" type="sibTrans" cxnId="{D8A607B2-4469-4F08-B182-5337AA9CFD0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pt>
  </dgm:ptLst>
  <dgm:cxnLst>
    <dgm:cxn modelId="{BEDE6412-3F18-48BD-A0D9-9BFF901DDEF9}" srcId="{D615E62D-AAB6-41B3-AC23-66D407BB2CE6}" destId="{CE558DE2-1635-4236-B0AB-8B3FA0B3FDC3}" srcOrd="2" destOrd="0" parTransId="{CAF50884-2880-4E31-83DE-4606FC8BB25F}" sibTransId="{F844974F-3F2D-4D5B-9536-BD6A6FAA67BC}"/>
    <dgm:cxn modelId="{87EC251C-331A-4E88-8B1E-2B864D07DC52}" srcId="{D615E62D-AAB6-41B3-AC23-66D407BB2CE6}" destId="{21E82D1A-7C3C-4412-8AFB-ACF2E8EF3A79}" srcOrd="1" destOrd="0" parTransId="{598EE763-7F05-4B58-B3A1-5A84EB6CDE62}" sibTransId="{462F6A08-8F6C-4CC8-BBE1-B70D6FEA44D5}"/>
    <dgm:cxn modelId="{6A87431D-A00A-4A0E-A9D2-57737BB0C4DC}" srcId="{9B7ADE11-BE18-4708-9D56-1476D1E125B4}" destId="{1A85268F-4BCD-427A-A039-20FD95604CB0}" srcOrd="0" destOrd="0" parTransId="{35E68A3D-F2FA-49B6-B24C-7B74316296FE}" sibTransId="{514821C0-F3EE-42E8-BA85-1224691C8218}"/>
    <dgm:cxn modelId="{A4ACDE34-8A0D-44DF-8EA2-4F2DB83A8F63}" type="presOf" srcId="{9B7ADE11-BE18-4708-9D56-1476D1E125B4}" destId="{95F09A83-74EB-4EC8-AD6D-6E463ED96453}" srcOrd="0" destOrd="0"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96BE154C-A510-470D-9C42-0E813BCF7E1B}" type="presOf" srcId="{F9E0FB4C-623F-4474-A3F8-D86B85FF0B65}" destId="{DA0DB5C3-75BA-45A0-BE5A-7A3C9AD81C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CA9D9575-EF2F-4B31-BABC-80C02D844429}" type="presOf" srcId="{C84A037A-F3F6-49C4-B158-7B04922B98AC}" destId="{DA0DB5C3-75BA-45A0-BE5A-7A3C9AD81C53}" srcOrd="0" destOrd="3" presId="urn:microsoft.com/office/officeart/2005/8/layout/vList5"/>
    <dgm:cxn modelId="{CA436C84-1BE3-4382-AC2E-0605D45654CB}" type="presOf" srcId="{8E109CDF-101F-4367-91E8-A8714F11C9EE}" destId="{B75A1A8B-6EE8-453C-BFBA-D7747B2A219D}" srcOrd="0" destOrd="0"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46C1EBA1-D56F-44ED-9D49-E8808B7AC078}" type="presOf" srcId="{CE558DE2-1635-4236-B0AB-8B3FA0B3FDC3}" destId="{DA0DB5C3-75BA-45A0-BE5A-7A3C9AD81C53}" srcOrd="0" destOrd="2" presId="urn:microsoft.com/office/officeart/2005/8/layout/vList5"/>
    <dgm:cxn modelId="{C15090A4-2CB1-44C6-82A6-31B465C4976D}" type="presOf" srcId="{1A85268F-4BCD-427A-A039-20FD95604CB0}" destId="{45C3AC1C-7C86-42B1-8C46-D477007DFCA5}"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34D7CA6-D256-4DCB-AC9B-6EB2DB9C45E8}" type="presOf" srcId="{7351BC8C-A3C1-4E78-8314-1F72D6654368}" destId="{45C3AC1C-7C86-42B1-8C46-D477007DFCA5}" srcOrd="0" destOrd="2" presId="urn:microsoft.com/office/officeart/2005/8/layout/vList5"/>
    <dgm:cxn modelId="{D8A607B2-4469-4F08-B182-5337AA9CFD0E}" srcId="{D615E62D-AAB6-41B3-AC23-66D407BB2CE6}" destId="{C84A037A-F3F6-49C4-B158-7B04922B98AC}" srcOrd="3" destOrd="0" parTransId="{A05934D5-88FC-42C1-B386-5031A3C3D8C2}" sibTransId="{DEE92348-5BD0-4794-9D68-49B54052B157}"/>
    <dgm:cxn modelId="{28FA91D3-2F5E-4299-A7E3-C31ED2C12EB3}" srcId="{9B7ADE11-BE18-4708-9D56-1476D1E125B4}" destId="{7D18848D-7E34-4455-B8D2-DBB35D905EF0}" srcOrd="1" destOrd="0" parTransId="{FC4C3F0D-E4B9-4977-A34A-4636F974A4F4}" sibTransId="{91AC7F8B-A0FB-426D-939F-FEF6DD877481}"/>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DBAD75DE-E6BD-46DF-BD63-F0EEDFB4EABC}"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037333E7-3B35-45FA-9418-1A25D2C27150}" type="presOf" srcId="{D615E62D-AAB6-41B3-AC23-66D407BB2CE6}" destId="{ECD53BAB-D8FE-446E-B57F-FCEDCC00A9E9}" srcOrd="0" destOrd="0" presId="urn:microsoft.com/office/officeart/2005/8/layout/vList5"/>
    <dgm:cxn modelId="{9AD054F2-E1F3-49C0-B36B-5A4B290C6A32}" type="presOf" srcId="{CC56A4D3-DC69-4CD3-B1AA-98D8270AE517}" destId="{0874A851-733E-4C68-A5B9-C63601CD053F}" srcOrd="0" destOrd="1"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17</a:t>
          </a:r>
          <a:r>
            <a:rPr lang="zh-TW" altLang="en-US" sz="2200" b="1" dirty="0">
              <a:latin typeface="微軟正黑體" pitchFamily="34" charset="-120"/>
              <a:ea typeface="微軟正黑體" pitchFamily="34" charset="-120"/>
            </a:rPr>
            <a:t>日下午</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時至</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21</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(4</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26-30</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chemeClr val="tx1"/>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pt>
  </dgm:ptLst>
  <dgm:cxnLst>
    <dgm:cxn modelId="{46CADD10-56CC-426B-A45D-214A130FA3F2}" srcId="{DBC284DB-1BC1-4EAE-B210-C4AB8EFB17FD}" destId="{9EEF6114-C2DA-414C-88AE-9C85681B7DCF}" srcOrd="2" destOrd="0" parTransId="{EFD9B544-16B5-42D1-83D2-479DD5321969}" sibTransId="{F5AEEDDD-99F7-4E7E-9F73-77D51247436E}"/>
    <dgm:cxn modelId="{BD9D1915-D009-4356-A35E-6BCD0E6FE976}" type="presOf" srcId="{72B92933-CBF6-4146-9798-0FB60522B370}" destId="{0874A851-733E-4C68-A5B9-C63601CD053F}" srcOrd="0" destOrd="1" presId="urn:microsoft.com/office/officeart/2005/8/layout/vList5"/>
    <dgm:cxn modelId="{A03ED51C-72B9-42A6-BC55-CDDB6085A839}" srcId="{D615E62D-AAB6-41B3-AC23-66D407BB2CE6}" destId="{70EE3E01-4728-4EA3-BC6E-C652956BD3DF}" srcOrd="0" destOrd="0" parTransId="{3C2DB25C-00B7-428B-8512-2547ACE639C4}" sibTransId="{E106F867-B59F-4D9E-B7FE-3A0D738FCF35}"/>
    <dgm:cxn modelId="{DCDF501E-E927-4B3E-916F-C9D87151BED8}" type="presOf" srcId="{C6C03ED6-6727-4F53-891A-F7AE24A63851}" destId="{DA0DB5C3-75BA-45A0-BE5A-7A3C9AD81C53}" srcOrd="0" destOrd="2" presId="urn:microsoft.com/office/officeart/2005/8/layout/vList5"/>
    <dgm:cxn modelId="{72FEFC28-AC8D-46D3-851B-23BAD4BE3142}" type="presOf" srcId="{D615E62D-AAB6-41B3-AC23-66D407BB2CE6}" destId="{ECD53BAB-D8FE-446E-B57F-FCEDCC00A9E9}" srcOrd="0" destOrd="0" presId="urn:microsoft.com/office/officeart/2005/8/layout/vList5"/>
    <dgm:cxn modelId="{EF412267-FCA7-4566-8015-BA12AAF285C7}" type="presOf" srcId="{9B7ADE11-BE18-4708-9D56-1476D1E125B4}" destId="{95F09A83-74EB-4EC8-AD6D-6E463ED96453}"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3D4EC858-386F-4507-ACD9-12921D5263AC}" srcId="{D615E62D-AAB6-41B3-AC23-66D407BB2CE6}" destId="{C6C03ED6-6727-4F53-891A-F7AE24A63851}" srcOrd="2" destOrd="0" parTransId="{4D606A66-EE00-410A-B849-864C8BB52EB2}" sibTransId="{63F20DDE-7237-45CA-A683-9BB31A8087E9}"/>
    <dgm:cxn modelId="{3F96C25A-4BCC-45CC-A937-63C927CEBC20}" srcId="{DBC284DB-1BC1-4EAE-B210-C4AB8EFB17FD}" destId="{A2C2EF71-A067-4C91-A5AA-456B8742A8D3}" srcOrd="3" destOrd="0" parTransId="{6E88475D-F71E-44CA-83B3-0E3B0912DDB8}" sibTransId="{5BCE78B8-4AF8-43E1-8028-9989F004BC9A}"/>
    <dgm:cxn modelId="{38447E7F-AB38-4AD1-96C5-1E31FF7EA9FF}" type="presOf" srcId="{9EEF6114-C2DA-414C-88AE-9C85681B7DCF}" destId="{0874A851-733E-4C68-A5B9-C63601CD053F}" srcOrd="0" destOrd="2" presId="urn:microsoft.com/office/officeart/2005/8/layout/vList5"/>
    <dgm:cxn modelId="{DA2ECA8B-A4A7-426B-98E6-48F7063B3B83}" type="presOf" srcId="{EA0678C4-64A5-4884-8239-7A267BEC79D8}" destId="{0874A851-733E-4C68-A5B9-C63601CD053F}"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1" destOrd="0" parTransId="{32BDC70A-0D42-4B73-9534-95D34C4E4A00}" sibTransId="{62104E89-A228-4354-A945-734B91C70374}"/>
    <dgm:cxn modelId="{F16EBEB6-970B-49BE-A04A-8157D1A02D7B}" type="presOf" srcId="{70EE3E01-4728-4EA3-BC6E-C652956BD3DF}" destId="{DA0DB5C3-75BA-45A0-BE5A-7A3C9AD81C53}" srcOrd="0" destOrd="0" presId="urn:microsoft.com/office/officeart/2005/8/layout/vList5"/>
    <dgm:cxn modelId="{BB075DBE-02CD-4770-9C33-93BEB1B0B85E}" type="presOf" srcId="{09831B83-4C03-483E-AB5B-37698E33201A}" destId="{DA0DB5C3-75BA-45A0-BE5A-7A3C9AD81C53}" srcOrd="0" destOrd="1"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28FA91D3-2F5E-4299-A7E3-C31ED2C12EB3}" srcId="{9B7ADE11-BE18-4708-9D56-1476D1E125B4}" destId="{7D18848D-7E34-4455-B8D2-DBB35D905EF0}" srcOrd="0" destOrd="0" parTransId="{FC4C3F0D-E4B9-4977-A34A-4636F974A4F4}" sibTransId="{91AC7F8B-A0FB-426D-939F-FEF6DD877481}"/>
    <dgm:cxn modelId="{478286D6-D6A8-484C-B994-0DBE951B8CF3}" type="presOf" srcId="{DBC284DB-1BC1-4EAE-B210-C4AB8EFB17FD}" destId="{612C8EBA-AECD-4375-B086-FF608DEEDB88}" srcOrd="0" destOrd="0" presId="urn:microsoft.com/office/officeart/2005/8/layout/vList5"/>
    <dgm:cxn modelId="{D40818DE-E6E2-45B6-9E98-40C30D87CD80}" type="presOf" srcId="{8E109CDF-101F-4367-91E8-A8714F11C9EE}" destId="{B75A1A8B-6EE8-453C-BFBA-D7747B2A219D}" srcOrd="0" destOrd="0" presId="urn:microsoft.com/office/officeart/2005/8/layout/vList5"/>
    <dgm:cxn modelId="{747845FB-39E8-466F-8293-D80D442057AA}" type="presOf" srcId="{7D18848D-7E34-4455-B8D2-DBB35D905EF0}" destId="{45C3AC1C-7C86-42B1-8C46-D477007DFCA5}" srcOrd="0" destOrd="0" presId="urn:microsoft.com/office/officeart/2005/8/layout/vList5"/>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日至</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pt>
    <dgm:pt modelId="{E008F34C-7310-4E5A-8433-1F3830FB0556}" type="pres">
      <dgm:prSet presAssocID="{5CCE225C-ABBD-491B-B4B8-807ADA4B2A58}" presName="descendantText" presStyleLbl="alignAccFollowNode1" presStyleIdx="0" presStyleCnt="3">
        <dgm:presLayoutVars>
          <dgm:bulletEnabled val="1"/>
        </dgm:presLayoutVars>
      </dgm:prSet>
      <dgm:spPr/>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pt>
    <dgm:pt modelId="{7EAE4F7B-CA32-4489-A552-DDC5149EDB5E}" type="pres">
      <dgm:prSet presAssocID="{2F7CD491-5EAC-4D04-8DE7-E388B9CAF893}" presName="descendantText" presStyleLbl="alignAccFollowNode1" presStyleIdx="1" presStyleCnt="3">
        <dgm:presLayoutVars>
          <dgm:bulletEnabled val="1"/>
        </dgm:presLayoutVars>
      </dgm:prSet>
      <dgm:spPr/>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pt>
    <dgm:pt modelId="{0B0F12E6-EF03-4B07-B26A-9A901DBE300E}" type="pres">
      <dgm:prSet presAssocID="{2C1BAFD0-ED4C-45C3-8B00-B4FA1D7A6571}" presName="descendantText" presStyleLbl="alignAccFollowNode1" presStyleIdx="2" presStyleCnt="3">
        <dgm:presLayoutVars>
          <dgm:bulletEnabled val="1"/>
        </dgm:presLayoutVars>
      </dgm:prSet>
      <dgm:spPr/>
    </dgm:pt>
  </dgm:ptLst>
  <dgm:cxnLst>
    <dgm:cxn modelId="{EE51A73A-9712-4664-A486-FC242D0A768E}" type="presOf" srcId="{80760155-2EC1-4E0E-8779-5D02309B4F3F}" destId="{0B0F12E6-EF03-4B07-B26A-9A901DBE300E}"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9D759A65-966D-4EF2-8C46-4E9DF90F588C}" srcId="{2EADD280-76EB-473F-85D2-A56D6AC024A9}" destId="{2F7CD491-5EAC-4D04-8DE7-E388B9CAF893}" srcOrd="1" destOrd="0" parTransId="{22B36CBE-7B5E-4FFF-8C7D-473C45F966D5}" sibTransId="{B1CF1B22-98B4-4140-85C4-A40F27704C7B}"/>
    <dgm:cxn modelId="{0B3C0A49-174B-4615-B045-32EB8B2338BE}" type="presOf" srcId="{2F7CD491-5EAC-4D04-8DE7-E388B9CAF893}" destId="{C9510FF6-C4BB-4F86-AE82-48F35122AADD}" srcOrd="0" destOrd="0" presId="urn:microsoft.com/office/officeart/2005/8/layout/vList5"/>
    <dgm:cxn modelId="{809C2A69-CF1B-4A42-959A-4558611A1EF8}" srcId="{2EADD280-76EB-473F-85D2-A56D6AC024A9}" destId="{5CCE225C-ABBD-491B-B4B8-807ADA4B2A58}" srcOrd="0" destOrd="0" parTransId="{9CD49A99-6001-496E-B4AB-FA6269A3082C}" sibTransId="{E2F803A4-82AC-4D7F-B2D7-6398D5B72FC4}"/>
    <dgm:cxn modelId="{553CA54B-7BE2-4C5D-B92C-4560C0FAAB63}" type="presOf" srcId="{85A89213-3405-433C-8B1D-8A5F7EA4C0A9}" destId="{E008F34C-7310-4E5A-8433-1F3830FB0556}"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D704228D-59FA-4D64-BB92-C938E792C643}" type="presOf" srcId="{4D114CFF-CA27-4689-BA3F-4D49B03E0B9A}" destId="{7EAE4F7B-CA32-4489-A552-DDC5149EDB5E}" srcOrd="0" destOrd="0" presId="urn:microsoft.com/office/officeart/2005/8/layout/vList5"/>
    <dgm:cxn modelId="{2F7E098F-AAEB-4CA2-88AD-2468790E3E30}" type="presOf" srcId="{2EADD280-76EB-473F-85D2-A56D6AC024A9}" destId="{2EE28A45-D687-49A4-933A-557379094ECC}"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C50CCDEA-111C-4017-97ED-7C384CF671A4}" type="presOf" srcId="{2C1BAFD0-ED4C-45C3-8B00-B4FA1D7A6571}" destId="{6DCF1CC6-F003-4550-9C24-9486855C14B3}"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https://www.pntcv.ntct.edu.tw/ischool/publish_page/201/</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p>
        <a:p>
          <a:pPr algn="ctr"/>
          <a:r>
            <a:rPr lang="en-US" altLang="en-US" b="1" dirty="0">
              <a:latin typeface="微軟正黑體" panose="020B0604030504040204" pitchFamily="34" charset="-120"/>
              <a:ea typeface="微軟正黑體" panose="020B0604030504040204" pitchFamily="34" charset="-120"/>
            </a:rPr>
            <a:t>https://140.122.103.235/</a:t>
          </a:r>
          <a:endParaRPr lang="zh-TW" altLang="en-US" b="1" dirty="0">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pt>
    <dgm:pt modelId="{63FEAE40-4B19-48DB-B2E2-7624CB0294C8}" type="pres">
      <dgm:prSet presAssocID="{A5088ABD-0BC8-4B25-97E7-19FC5C9F7C81}" presName="parentText" presStyleLbl="node1" presStyleIdx="0" presStyleCnt="2">
        <dgm:presLayoutVars>
          <dgm:chMax val="0"/>
          <dgm:bulletEnabled val="1"/>
        </dgm:presLayoutVars>
      </dgm:prSet>
      <dgm:spPr/>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pt>
  </dgm:ptLst>
  <dgm:cxnLst>
    <dgm:cxn modelId="{AE24C727-BAFD-4E55-8665-C9342112FC31}" srcId="{CB2E150F-54A7-4AE2-947D-7242A842A542}" destId="{A5088ABD-0BC8-4B25-97E7-19FC5C9F7C81}" srcOrd="0" destOrd="0" parTransId="{B08716FE-D370-41AD-90F3-B70723305784}" sibTransId="{4BABCBE4-9116-40D4-B15A-E9E6CE454CB8}"/>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92BC42A8-091C-4C41-9E40-EF2F1320687E}" srcId="{CB2E150F-54A7-4AE2-947D-7242A842A542}" destId="{A9D76597-48E6-4D79-83E3-C51832CC7024}" srcOrd="1" destOrd="0" parTransId="{506FFC46-50FB-4869-AB1C-6F1230A6CC97}" sibTransId="{6A15C2BD-0979-4DEF-B937-9941743FCF5B}"/>
    <dgm:cxn modelId="{7E64BCB3-4DDE-4124-A152-4C65F06315B9}" type="presOf" srcId="{A9D76597-48E6-4D79-83E3-C51832CC7024}" destId="{19EBBB8D-881C-4EA6-B89E-1338984005A9}"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10</a:t>
          </a:r>
          <a:r>
            <a:rPr lang="zh-TW" altLang="en-US" sz="2000" b="1" dirty="0">
              <a:latin typeface="微軟正黑體" pitchFamily="34" charset="-120"/>
              <a:ea typeface="微軟正黑體" pitchFamily="34" charset="-120"/>
            </a:rPr>
            <a:t>日放榜、</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15</a:t>
          </a:r>
          <a:r>
            <a:rPr lang="zh-TW" altLang="en-US" sz="20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50%-100%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17-21</a:t>
          </a:r>
          <a:r>
            <a:rPr lang="zh-TW" altLang="en-US" sz="2000" b="1"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3-8</a:t>
          </a:r>
          <a:r>
            <a:rPr lang="zh-TW" altLang="en-US" sz="2000" b="1" dirty="0">
              <a:latin typeface="微軟正黑體" pitchFamily="34" charset="-120"/>
              <a:ea typeface="微軟正黑體" pitchFamily="34" charset="-120"/>
            </a:rPr>
            <a:t>日志願選填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pt>
  </dgm:ptLst>
  <dgm:cxnLst>
    <dgm:cxn modelId="{C816B01F-FEC9-4555-9D5D-CE5BF203999B}" type="presOf" srcId="{58A6624F-E77B-4245-A3A4-C07417AE5CB6}" destId="{DA0DB5C3-75BA-45A0-BE5A-7A3C9AD81C53}" srcOrd="0" destOrd="3" presId="urn:microsoft.com/office/officeart/2005/8/layout/vList5"/>
    <dgm:cxn modelId="{A1989822-76F1-4E00-BEF8-2900B6F9B973}" type="presOf" srcId="{72B92933-CBF6-4146-9798-0FB60522B370}" destId="{0874A851-733E-4C68-A5B9-C63601CD053F}" srcOrd="0" destOrd="0" presId="urn:microsoft.com/office/officeart/2005/8/layout/vList5"/>
    <dgm:cxn modelId="{68FDE930-DD2C-4801-86F1-3D29C25739BC}" type="presOf" srcId="{7351BC8C-A3C1-4E78-8314-1F72D6654368}" destId="{45C3AC1C-7C86-42B1-8C46-D477007DFCA5}" srcOrd="0" destOrd="2" presId="urn:microsoft.com/office/officeart/2005/8/layout/vList5"/>
    <dgm:cxn modelId="{B0509334-EBC6-4496-8A2C-5A27274EB25A}" type="presOf" srcId="{F9E0FB4C-623F-4474-A3F8-D86B85FF0B65}" destId="{DA0DB5C3-75BA-45A0-BE5A-7A3C9AD81C53}" srcOrd="0" destOrd="1"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8FE0EA44-24C7-4006-8A0A-D3819C0ABE0A}" type="presOf" srcId="{DBC284DB-1BC1-4EAE-B210-C4AB8EFB17FD}" destId="{612C8EBA-AECD-4375-B086-FF608DEEDB88}" srcOrd="0" destOrd="0" presId="urn:microsoft.com/office/officeart/2005/8/layout/vList5"/>
    <dgm:cxn modelId="{4081E96A-8072-4DB8-82BE-9239619A9B44}"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ABE80572-039C-46D5-86CA-3D08CF0FF28C}" type="presOf" srcId="{7D18848D-7E34-4455-B8D2-DBB35D905EF0}" destId="{45C3AC1C-7C86-42B1-8C46-D477007DFCA5}"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081DBD7E-A0D7-4336-B81C-96B3BFF6E70C}" srcId="{DBC284DB-1BC1-4EAE-B210-C4AB8EFB17FD}" destId="{1BD24FF1-A993-4CBB-B9C4-30BE2588A49F}" srcOrd="1" destOrd="0" parTransId="{7FA6A2EE-F199-4FD7-9C3C-A6689712F241}" sibTransId="{6E37DFEC-659E-4C95-8183-4EA81575943F}"/>
    <dgm:cxn modelId="{1BEDBF9A-5360-4FEE-9D4C-D0DC74308C1E}" srcId="{D615E62D-AAB6-41B3-AC23-66D407BB2CE6}" destId="{58A6624F-E77B-4245-A3A4-C07417AE5CB6}" srcOrd="3" destOrd="0" parTransId="{1703C2CF-46DC-4E5A-A9AD-8B65FE65E121}" sibTransId="{657C2758-8946-4DBF-83F3-ABC9197655C5}"/>
    <dgm:cxn modelId="{DFEC8E9E-CED7-4106-84C8-BAA16110A1E4}" type="presOf" srcId="{1BD24FF1-A993-4CBB-B9C4-30BE2588A49F}"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43CE6A0-F3D1-444C-8031-0B11D1949916}" type="presOf" srcId="{714F7DE5-9C32-4E16-9544-31DB1AD0B80C}" destId="{45C3AC1C-7C86-42B1-8C46-D477007DFCA5}" srcOrd="0" destOrd="1" presId="urn:microsoft.com/office/officeart/2005/8/layout/vList5"/>
    <dgm:cxn modelId="{685842A1-BEC6-4384-9275-40AEF3019D08}" type="presOf" srcId="{D964AE60-2056-4CF3-9223-33CFC6E1286D}" destId="{DA0DB5C3-75BA-45A0-BE5A-7A3C9AD81C53}"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5D7E02BF-E809-4E27-9A0F-6434BB12951E}" srcId="{D615E62D-AAB6-41B3-AC23-66D407BB2CE6}" destId="{D964AE60-2056-4CF3-9223-33CFC6E1286D}" srcOrd="0" destOrd="0" parTransId="{5918EB36-787B-4F9C-AA86-987FDD10914B}" sibTransId="{C7764A62-64CD-4901-9988-164F6F0321CE}"/>
    <dgm:cxn modelId="{6D6C1AC3-01E3-409F-90FE-ADF127F61316}" type="presOf" srcId="{8922A49D-31C9-4ADB-9FE6-DF8F9776D4F0}" destId="{DA0DB5C3-75BA-45A0-BE5A-7A3C9AD81C53}" srcOrd="0" destOrd="2"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A889C9DF-2351-4E8F-B945-14979677AC44}" srcId="{D615E62D-AAB6-41B3-AC23-66D407BB2CE6}" destId="{F9E0FB4C-623F-4474-A3F8-D86B85FF0B65}" srcOrd="1" destOrd="0" parTransId="{8238C7DB-02EE-490E-81FA-E76F757CDAC0}" sibTransId="{DD0B2111-5944-49FB-BF3F-4CCF6DA2A15A}"/>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28</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pt>
  </dgm:ptLst>
  <dgm:cxnLst>
    <dgm:cxn modelId="{31686812-C814-42EB-BB0F-4257252708FE}" srcId="{1C34B7BF-364B-4D1C-A916-BF9C5A25A4DD}" destId="{25D20685-4556-4F35-9F8C-3E43FCF15B6F}" srcOrd="3" destOrd="0" parTransId="{A2D921F8-7806-475B-8355-E94D7AF5EED0}" sibTransId="{396C705B-985B-4B14-B293-209182DF006D}"/>
    <dgm:cxn modelId="{553F5242-8C54-4DE3-ADB4-335F51E48A1B}" type="presOf" srcId="{2D7485B8-C784-443C-B9B6-18B5DB4A750C}" destId="{1F312244-AF6E-4624-928A-024D5C7A5DCA}" srcOrd="0" destOrd="0" presId="urn:microsoft.com/office/officeart/2005/8/layout/process4"/>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0A0594BC-3D8C-4853-8803-8DF0E8563422}" type="presOf" srcId="{8B9E1006-D448-4693-BC16-3E928B04E9BB}" destId="{AF8FD97D-D898-43DA-B5B2-10248FA9C077}"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9FB977FF-4162-4DDD-8BC5-02CA7EB69B23}" type="presOf" srcId="{D82BA6C5-85EB-4694-B20B-8EFE8FE1CCC8}" destId="{72519AE9-0E72-4D09-A84E-966BE1589B6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pt>
    <dgm:pt modelId="{73C9743A-7E25-4985-AF92-5F20D25DA47F}" type="pres">
      <dgm:prSet presAssocID="{42C717C2-FF1A-4DD7-B2EF-A22BDA65DB14}" presName="childText" presStyleLbl="revTx" presStyleIdx="0" presStyleCnt="3">
        <dgm:presLayoutVars>
          <dgm:bulletEnabled val="1"/>
        </dgm:presLayoutVars>
      </dgm:prSet>
      <dgm:spPr/>
    </dgm:pt>
    <dgm:pt modelId="{61AB999C-D176-4939-B2FB-9AA0B6F55D0F}" type="pres">
      <dgm:prSet presAssocID="{523D3755-A10E-4E9D-85CC-DB7254B3F681}" presName="parentText" presStyleLbl="node1" presStyleIdx="1" presStyleCnt="3">
        <dgm:presLayoutVars>
          <dgm:chMax val="0"/>
          <dgm:bulletEnabled val="1"/>
        </dgm:presLayoutVars>
      </dgm:prSet>
      <dgm:spPr/>
    </dgm:pt>
    <dgm:pt modelId="{4A9917CE-055A-4058-A1C1-887B9B0F90DE}" type="pres">
      <dgm:prSet presAssocID="{523D3755-A10E-4E9D-85CC-DB7254B3F681}" presName="childText" presStyleLbl="revTx" presStyleIdx="1" presStyleCnt="3">
        <dgm:presLayoutVars>
          <dgm:bulletEnabled val="1"/>
        </dgm:presLayoutVars>
      </dgm:prSet>
      <dgm:spPr/>
    </dgm:pt>
    <dgm:pt modelId="{03A3536C-C272-4F07-8157-FF67CBDA6275}" type="pres">
      <dgm:prSet presAssocID="{BB2ADDE3-959E-494A-910D-EC42F3CE88FC}" presName="parentText" presStyleLbl="node1" presStyleIdx="2" presStyleCnt="3">
        <dgm:presLayoutVars>
          <dgm:chMax val="0"/>
          <dgm:bulletEnabled val="1"/>
        </dgm:presLayoutVars>
      </dgm:prSet>
      <dgm:spPr/>
    </dgm:pt>
    <dgm:pt modelId="{ECAEA49A-D905-45C8-89D4-A595F7C9251E}" type="pres">
      <dgm:prSet presAssocID="{BB2ADDE3-959E-494A-910D-EC42F3CE88FC}" presName="childText" presStyleLbl="revTx" presStyleIdx="2" presStyleCnt="3">
        <dgm:presLayoutVars>
          <dgm:bulletEnabled val="1"/>
        </dgm:presLayoutVars>
      </dgm:prSet>
      <dgm:spPr/>
    </dgm:pt>
  </dgm:ptLst>
  <dgm:cxnLst>
    <dgm:cxn modelId="{BE425304-D7C4-46EA-9770-AD13D61AF5C8}" type="presOf" srcId="{7AA87167-9481-4026-8342-8AD6EBF162DD}" destId="{4A9917CE-055A-4058-A1C1-887B9B0F90DE}" srcOrd="0" destOrd="1" presId="urn:microsoft.com/office/officeart/2005/8/layout/vList2"/>
    <dgm:cxn modelId="{6397760B-675A-4DBB-BFFE-59066A3832CA}" type="presOf" srcId="{BB2ADDE3-959E-494A-910D-EC42F3CE88FC}" destId="{03A3536C-C272-4F07-8157-FF67CBDA6275}"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DBCA5C2A-139A-4886-B98F-DEDC2527828A}" type="presOf" srcId="{86530BA4-46E3-4A49-B215-591A79E28016}" destId="{DF4F9CD2-C2DA-4DCE-A69F-E5D55BDF7B54}" srcOrd="0" destOrd="0" presId="urn:microsoft.com/office/officeart/2005/8/layout/vList2"/>
    <dgm:cxn modelId="{F04E0B2C-0ABF-421C-BDC9-F3DBF6C34D75}" srcId="{BB2ADDE3-959E-494A-910D-EC42F3CE88FC}" destId="{2D251405-F25D-47A1-B422-A753B313BC49}" srcOrd="0" destOrd="0" parTransId="{43C94EA4-6F0D-41F9-904E-545D06E07943}" sibTransId="{8ECC20A0-0280-4FDC-A0C3-14CB2B5D789A}"/>
    <dgm:cxn modelId="{0D744332-BCED-4079-8B73-A8D7EC2331A3}" type="presOf" srcId="{EA757069-6D61-4C4E-8C0C-7A3CA48B0B3D}" destId="{ECAEA49A-D905-45C8-89D4-A595F7C9251E}" srcOrd="0" destOrd="1" presId="urn:microsoft.com/office/officeart/2005/8/layout/vList2"/>
    <dgm:cxn modelId="{E815CB33-35AA-4D1F-9730-583790640266}" type="presOf" srcId="{42C717C2-FF1A-4DD7-B2EF-A22BDA65DB14}" destId="{D116BD8C-A18B-42F0-9CFF-0644E3E9283F}"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058F3B56-846D-4824-A6D0-AFC2A6526EEA}" srcId="{523D3755-A10E-4E9D-85CC-DB7254B3F681}" destId="{7AA87167-9481-4026-8342-8AD6EBF162DD}" srcOrd="1" destOrd="0" parTransId="{1839FAF6-20FF-4F91-84E2-2FDDB12A7F6B}" sibTransId="{69679A14-89E2-423E-A6D2-D43DC68012A7}"/>
    <dgm:cxn modelId="{F199207F-DB57-4A8D-A86C-22E87E0C3BA3}" type="presOf" srcId="{478BF143-6F53-49D5-BD3E-C7FB92E0E32D}" destId="{73C9743A-7E25-4985-AF92-5F20D25DA47F}" srcOrd="0" destOrd="1" presId="urn:microsoft.com/office/officeart/2005/8/layout/vList2"/>
    <dgm:cxn modelId="{EFCA1596-D9C6-413E-A8BF-9A10C35C9332}" type="presOf" srcId="{2D251405-F25D-47A1-B422-A753B313BC49}" destId="{ECAEA49A-D905-45C8-89D4-A595F7C9251E}" srcOrd="0" destOrd="0" presId="urn:microsoft.com/office/officeart/2005/8/layout/vList2"/>
    <dgm:cxn modelId="{75EFFAA1-30CD-4F92-BE6D-2D112D2B9AE0}" srcId="{86530BA4-46E3-4A49-B215-591A79E28016}" destId="{523D3755-A10E-4E9D-85CC-DB7254B3F681}" srcOrd="1" destOrd="0" parTransId="{D2F0F551-E3F8-4FB8-B91C-D5507C2208AD}" sibTransId="{3A19E412-78DF-4835-B38D-BE7DFE5647E5}"/>
    <dgm:cxn modelId="{B806C4A4-573E-4199-92D7-FDDCA0D83C76}" srcId="{86530BA4-46E3-4A49-B215-591A79E28016}" destId="{42C717C2-FF1A-4DD7-B2EF-A22BDA65DB14}" srcOrd="0" destOrd="0" parTransId="{6F5ABA27-BF44-48E8-ADF0-286B4E2C7E77}" sibTransId="{C464EBAB-B41D-4FDA-9003-86365D31EB05}"/>
    <dgm:cxn modelId="{FC5101AC-403A-42E9-B378-AD5FE172216E}" type="presOf" srcId="{0EA01461-8298-4A04-B0C0-C287E1255A48}" destId="{4A9917CE-055A-4058-A1C1-887B9B0F90DE}" srcOrd="0" destOrd="0"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3EA000FA-1DCC-421F-844B-4AB4DAC32C1F}" srcId="{42C717C2-FF1A-4DD7-B2EF-A22BDA65DB14}" destId="{478BF143-6F53-49D5-BD3E-C7FB92E0E32D}" srcOrd="1" destOrd="0" parTransId="{F8AE70A9-2348-48A0-9748-32AE8F4C8D57}" sibTransId="{22397AF0-05AD-4555-AA0A-9524176BD486}"/>
    <dgm:cxn modelId="{0CF18CFD-3422-416E-9B52-F0C9993C7397}" srcId="{BB2ADDE3-959E-494A-910D-EC42F3CE88FC}" destId="{EA757069-6D61-4C4E-8C0C-7A3CA48B0B3D}" srcOrd="1" destOrd="0" parTransId="{49C564D6-6233-471D-BB18-0BDA829BE58E}" sibTransId="{431E96CA-3159-463E-A8F1-4790B9D88B7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2" destOrd="0" parTransId="{E8CF3186-A609-4341-90FD-6267D93315F3}" sibTransId="{480FA7B3-6618-4DB6-853E-7DF0729BA04C}"/>
    <dgm:cxn modelId="{BF591A1A-002A-4075-BB02-6CA3C7F2BD53}" type="presOf" srcId="{449AF44D-B91C-4B49-843B-84D361926707}" destId="{6FEF828C-376D-406C-92A1-BCB86178FAFD}" srcOrd="0" destOrd="1" presId="urn:microsoft.com/office/officeart/2005/8/layout/vList5"/>
    <dgm:cxn modelId="{4042012E-1DB7-4C28-816A-008E5205E557}" type="presOf" srcId="{51A80594-E33B-480F-AA04-46B31976405F}" destId="{2C0174EA-BE44-46C7-9F45-4C460D2AE35A}" srcOrd="0" destOrd="0"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306C0763-3769-4311-9BC3-33D073196F71}" type="presOf" srcId="{98C693F4-F7E6-40DC-AD1A-2A51BFDEAA95}" destId="{BE62B44D-1CF3-44D2-8258-A1FF2A81B162}" srcOrd="0" destOrd="3"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4AE74369-C4BA-41F0-AA7F-2E4EBB2D3F0A}" type="presOf" srcId="{66AF31A2-06D2-4E71-851A-9233DE1E3CCF}" destId="{6FEF828C-376D-406C-92A1-BCB86178FAFD}" srcOrd="0" destOrd="3" presId="urn:microsoft.com/office/officeart/2005/8/layout/vList5"/>
    <dgm:cxn modelId="{38F7554F-A5B9-4937-9BBD-D0DC046B108A}" type="presOf" srcId="{9FC51DE2-5AB9-4BA6-BD13-C4421B749828}" destId="{6FEF828C-376D-406C-92A1-BCB86178FAFD}" srcOrd="0" destOrd="0" presId="urn:microsoft.com/office/officeart/2005/8/layout/vList5"/>
    <dgm:cxn modelId="{F9F6C877-9DF8-4D6C-8655-BFC35309D4EC}" type="presOf" srcId="{727C39F8-E651-4721-A5D0-5BF5B4773A50}" destId="{BE62B44D-1CF3-44D2-8258-A1FF2A81B162}" srcOrd="0" destOrd="2"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3"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3" destOrd="0" parTransId="{E8CF3186-A609-4341-90FD-6267D93315F3}" sibTransId="{480FA7B3-6618-4DB6-853E-7DF0729BA04C}"/>
    <dgm:cxn modelId="{4042012E-1DB7-4C28-816A-008E5205E557}" type="presOf" srcId="{51A80594-E33B-480F-AA04-46B31976405F}" destId="{2C0174EA-BE44-46C7-9F45-4C460D2AE35A}" srcOrd="0" destOrd="0" presId="urn:microsoft.com/office/officeart/2005/8/layout/vList5"/>
    <dgm:cxn modelId="{3438F034-34A4-4782-BC83-33697120B75E}" type="presOf" srcId="{D8CF3F6C-2EAE-4FE0-9375-1CB2B8F2A1D7}" destId="{6FEF828C-376D-406C-92A1-BCB86178FAFD}" srcOrd="0" destOrd="4" presId="urn:microsoft.com/office/officeart/2005/8/layout/vList5"/>
    <dgm:cxn modelId="{306C0763-3769-4311-9BC3-33D073196F71}" type="presOf" srcId="{98C693F4-F7E6-40DC-AD1A-2A51BFDEAA95}" destId="{BE62B44D-1CF3-44D2-8258-A1FF2A81B162}" srcOrd="0" destOrd="4" presId="urn:microsoft.com/office/officeart/2005/8/layout/vList5"/>
    <dgm:cxn modelId="{38F7554F-A5B9-4937-9BBD-D0DC046B108A}" type="presOf" srcId="{9FC51DE2-5AB9-4BA6-BD13-C4421B749828}" destId="{6FEF828C-376D-406C-92A1-BCB86178FAFD}" srcOrd="0" destOrd="0"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F9F6C877-9DF8-4D6C-8655-BFC35309D4EC}" type="presOf" srcId="{727C39F8-E651-4721-A5D0-5BF5B4773A50}" destId="{BE62B44D-1CF3-44D2-8258-A1FF2A81B162}" srcOrd="0" destOrd="3"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AED0B295-0CEC-4A48-BD33-FDA9AC0DFFC8}" srcId="{91DE4D6A-232E-4083-9132-B32B67822060}" destId="{2BD36C6D-E208-4CEE-8402-C551281FBBFC}" srcOrd="3" destOrd="0" parTransId="{C1F2A311-60F5-41E7-A717-DFB0C84CB593}" sibTransId="{5A383595-18EC-49F7-89F3-6A0FD3A56BB0}"/>
    <dgm:cxn modelId="{B72E52A1-ADBC-4C8B-9EE5-CA199F2E9752}" type="presOf" srcId="{2BD36C6D-E208-4CEE-8402-C551281FBBFC}" destId="{6FEF828C-376D-406C-92A1-BCB86178FAFD}" srcOrd="0" destOrd="3" presId="urn:microsoft.com/office/officeart/2005/8/layout/vList5"/>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AA1B4AC-06D2-47BD-BBB5-580B5F7DF4D1}" type="presOf" srcId="{5B5EDC4C-6941-4A59-A9A8-62F777B7B671}" destId="{BE62B44D-1CF3-44D2-8258-A1FF2A81B162}" srcOrd="0" destOrd="2"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1FE7A4C7-037F-4E43-95C4-83284AF8D88E}" srcId="{91DE4D6A-232E-4083-9132-B32B67822060}" destId="{D8CF3F6C-2EAE-4FE0-9375-1CB2B8F2A1D7}" srcOrd="4" destOrd="0" parTransId="{3F598055-5B84-460B-B131-40865486CE25}" sibTransId="{DBF9273C-8014-487F-8E63-42909F5DA23A}"/>
    <dgm:cxn modelId="{8108E9CA-6C57-453B-BA74-D3073199298D}" srcId="{91DE4D6A-232E-4083-9132-B32B67822060}" destId="{9FC51DE2-5AB9-4BA6-BD13-C4421B749828}" srcOrd="0" destOrd="0" parTransId="{22AC832C-4306-43F8-871B-BFC9071155C7}" sibTransId="{AA2E8874-6202-4C17-869B-E3D58A1CBE86}"/>
    <dgm:cxn modelId="{7CC29BDA-E30A-44E7-B005-F40547D2CE6B}" type="presOf" srcId="{C5B5A53A-08EF-45F5-A56A-FA324EE9587E}" destId="{6FEF828C-376D-406C-92A1-BCB86178FAFD}" srcOrd="0" destOrd="1" presId="urn:microsoft.com/office/officeart/2005/8/layout/vList5"/>
    <dgm:cxn modelId="{0AD7E7E5-E9C4-461A-9A6F-3372D73CC8D2}" srcId="{51A80594-E33B-480F-AA04-46B31976405F}" destId="{5B5EDC4C-6941-4A59-A9A8-62F777B7B671}" srcOrd="2" destOrd="0" parTransId="{DF79D559-88E5-4C11-B1A1-5DB604D09952}" sibTransId="{433BF94E-03D0-4692-A238-1C8E640D7EF0}"/>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4"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blipFill rotWithShape="0">
          <a:blip xmlns:r="http://schemas.openxmlformats.org/officeDocument/2006/relationships" r:embed="rId1"/>
          <a:tile tx="0" ty="0" sx="100000" sy="100000" flip="none" algn="tl"/>
        </a:blipFill>
      </dgm:spPr>
      <dgm:t>
        <a:bodyPr/>
        <a:lstStyle/>
        <a:p>
          <a:pPr algn="ctr" rtl="0"/>
          <a:r>
            <a:rPr lang="zh-TW" altLang="en-US" sz="4800" b="1" dirty="0">
              <a:solidFill>
                <a:srgbClr val="C00000"/>
              </a:solidFill>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dgm:presLayoutVars>
          <dgm:chMax val="0"/>
          <dgm:chPref val="0"/>
          <dgm:bulletEnabled val="1"/>
        </dgm:presLayoutVars>
      </dgm:prSet>
      <dgm:spPr/>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B8BF96C9-F858-4735-82CC-BB17B8FCD117}" srcId="{AF208F54-CDFF-4EEE-95EA-AEC250734D5A}" destId="{F86FFDCC-6B21-4625-BFDC-FF73E9A90048}" srcOrd="0" destOrd="0" parTransId="{07BFD9E8-6C78-468C-9F55-E9FE5E1BEEF4}" sibTransId="{79E5AFD4-8815-453B-A9E2-23378FD74CAB}"/>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pt>
  </dgm:ptLst>
  <dgm:cxnLst>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3E63CE80-D8EB-430B-BB59-BCC23570601C}" type="presOf" srcId="{1C513D4B-E36E-450A-9977-8D7BD554B4CF}" destId="{30E76E58-ADD3-43D3-AA9D-5203224C7A72}" srcOrd="0" destOrd="0" presId="urn:microsoft.com/office/officeart/2005/8/layout/arrow2"/>
    <dgm:cxn modelId="{32B3DE8A-B042-4F11-A05E-C9238CFA80E8}" type="presOf" srcId="{011B66EC-4997-4D9E-8104-54556C9842D8}" destId="{35D70122-0BD9-4EA7-A8E4-3DE2E56CCB1B}"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4C3E7BE8-484D-4158-B304-7D3793DAEDD7}" srcId="{1C513D4B-E36E-450A-9977-8D7BD554B4CF}" destId="{F49E00A8-EE64-4319-89D3-75A5965F14D5}" srcOrd="1" destOrd="0" parTransId="{F146B999-F8FC-4F60-BD5C-4A7315EBDDE5}" sibTransId="{3032079D-46B5-4A8A-A822-8F49504F3D71}"/>
    <dgm:cxn modelId="{7454ACF8-2053-4608-9F8A-A4475B9FAEB1}" type="presOf" srcId="{F49E00A8-EE64-4319-89D3-75A5965F14D5}" destId="{5C8D8D59-AE6A-497B-A299-48D31B82272F}" srcOrd="0" destOrd="0" presId="urn:microsoft.com/office/officeart/2005/8/layout/arrow2"/>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br>
            <a:rPr lang="en-US" altLang="zh-TW" sz="4000" b="1" dirty="0">
              <a:solidFill>
                <a:srgbClr val="C00000"/>
              </a:solidFill>
              <a:latin typeface="微軟正黑體" pitchFamily="34" charset="-120"/>
              <a:ea typeface="微軟正黑體" pitchFamily="34" charset="-120"/>
            </a:rPr>
          </a:b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積分愈高，夢想越容易實現</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C66037BD-2222-4AAA-BE7A-91D7A6C5DD08}" type="pres">
      <dgm:prSet presAssocID="{858616B5-744A-463F-97BE-DF60F3B46C36}" presName="Name0" presStyleCnt="0">
        <dgm:presLayoutVars>
          <dgm:chPref val="1"/>
          <dgm:dir/>
          <dgm:animOne val="branch"/>
          <dgm:animLvl val="lvl"/>
          <dgm:resizeHandles/>
        </dgm:presLayoutVars>
      </dgm:prSet>
      <dgm:spPr/>
    </dgm:pt>
    <dgm:pt modelId="{D53DF537-425E-4B9C-A4F6-AF0DA49A462A}" type="pres">
      <dgm:prSet presAssocID="{357DC9C5-F1AD-418F-BD31-79903A24C6E2}" presName="vertOne" presStyleCnt="0"/>
      <dgm:spPr/>
    </dgm:pt>
    <dgm:pt modelId="{D735B1D1-0536-4B84-8EBC-AEDEF96C6FD2}" type="pres">
      <dgm:prSet presAssocID="{357DC9C5-F1AD-418F-BD31-79903A24C6E2}" presName="txOne" presStyleLbl="node0" presStyleIdx="0" presStyleCnt="1">
        <dgm:presLayoutVars>
          <dgm:chPref val="3"/>
        </dgm:presLayoutVars>
      </dgm:prSet>
      <dgm:spPr/>
    </dgm:pt>
    <dgm:pt modelId="{2194515F-0BA3-4A05-9C79-6C55830AD7A1}" type="pres">
      <dgm:prSet presAssocID="{357DC9C5-F1AD-418F-BD31-79903A24C6E2}" presName="horzOne" presStyleCnt="0"/>
      <dgm:spPr/>
    </dgm:pt>
  </dgm:ptLst>
  <dgm:cxnLst>
    <dgm:cxn modelId="{491F3D30-97C2-4181-9631-B9347FAEDAED}" type="presOf" srcId="{858616B5-744A-463F-97BE-DF60F3B46C36}" destId="{C66037BD-2222-4AAA-BE7A-91D7A6C5DD08}"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BD0D4F6F-E1F6-465B-AF17-CDF7D48836E1}" type="presOf" srcId="{357DC9C5-F1AD-418F-BD31-79903A24C6E2}" destId="{D735B1D1-0536-4B84-8EBC-AEDEF96C6FD2}" srcOrd="0" destOrd="0" presId="urn:microsoft.com/office/officeart/2005/8/layout/hierarchy4"/>
    <dgm:cxn modelId="{5226FC10-1573-4613-B936-46EC68D4D4DB}" type="presParOf" srcId="{C66037BD-2222-4AAA-BE7A-91D7A6C5DD08}" destId="{D53DF537-425E-4B9C-A4F6-AF0DA49A462A}" srcOrd="0" destOrd="0" presId="urn:microsoft.com/office/officeart/2005/8/layout/hierarchy4"/>
    <dgm:cxn modelId="{4AB1FF64-D3B9-4750-9BB4-E71E63753A1B}" type="presParOf" srcId="{D53DF537-425E-4B9C-A4F6-AF0DA49A462A}" destId="{D735B1D1-0536-4B84-8EBC-AEDEF96C6FD2}" srcOrd="0" destOrd="0" presId="urn:microsoft.com/office/officeart/2005/8/layout/hierarchy4"/>
    <dgm:cxn modelId="{38907590-A66C-4A31-AD58-D5CDA0A342FE}" type="presParOf" srcId="{D53DF537-425E-4B9C-A4F6-AF0DA49A462A}" destId="{2194515F-0BA3-4A05-9C79-6C55830AD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pt>
  </dgm:ptLst>
  <dgm:cxnLst>
    <dgm:cxn modelId="{71937901-35E1-44CB-9A45-34E575807A7F}" type="presOf" srcId="{9ADA0C82-7529-436B-9A71-0F81D9B3D7FC}" destId="{68E33B60-1B09-4E77-A354-95EECDB0DBCD}"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E08B0309-6D07-4D5A-8F7A-A598BD70D21B}" type="presOf" srcId="{59081ABA-F1C5-457D-8216-8106D6CA0ED3}" destId="{308277BE-9C70-474B-9B39-BB46EFC79552}" srcOrd="0" destOrd="0"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AF14AF74-7598-475C-9CA9-9650324CCBDA}" type="presOf" srcId="{DCE43FDE-4017-4826-8ED2-D627AAFBB292}" destId="{3DE2B3A8-F618-448D-90E5-5B1FB8F37921}" srcOrd="0" destOrd="0"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C5480475-5580-4AD0-AD58-2D437FEEB3D8}" srcId="{59081ABA-F1C5-457D-8216-8106D6CA0ED3}" destId="{7DF64818-BC71-420C-A621-993ED4BAC383}" srcOrd="4" destOrd="0" parTransId="{9F052F78-DC17-4007-9704-046138B406E9}" sibTransId="{5BC69D25-DA83-4C07-930B-65BA594F86D4}"/>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DAD949A6-F1FC-4EC5-90B0-3D592FE19678}" srcId="{59081ABA-F1C5-457D-8216-8106D6CA0ED3}" destId="{8BED3B37-6CC7-485A-9F76-3A5672B2B741}" srcOrd="3" destOrd="0" parTransId="{7D49F035-A3AE-4A70-813A-20F2A4C1D075}" sibTransId="{CBF8EE5F-8707-46F3-8F8C-2E5EC53C0CFA}"/>
    <dgm:cxn modelId="{311F08B6-764D-462F-96BD-ED5F77A7E0B5}" type="presOf" srcId="{8BED3B37-6CC7-485A-9F76-3A5672B2B741}" destId="{136D3C0B-2C77-47CC-81E1-AAB624179C10}" srcOrd="0" destOrd="3"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3602EFD3-FA21-47A7-A9E2-61165F5024C6}" srcId="{59081ABA-F1C5-457D-8216-8106D6CA0ED3}" destId="{D6E72393-BDF0-4F57-92BC-7701FEBC4105}" srcOrd="1" destOrd="0" parTransId="{90B2A28E-4D52-46AE-A4A9-CD919799D3F4}" sibTransId="{912855FF-C65D-468C-80C3-D980F7C7F303}"/>
    <dgm:cxn modelId="{6AFE17DD-F124-4DC9-B87A-C89B925306FC}" srcId="{59081ABA-F1C5-457D-8216-8106D6CA0ED3}" destId="{AC24EF94-075D-47A7-A4EC-50A1E7E133D1}" srcOrd="0" destOrd="0" parTransId="{74F99CDD-521D-4F90-B1EE-D16242CC1339}" sibTransId="{DF754A2D-A393-4C06-9746-ADEFDE64FB3D}"/>
    <dgm:cxn modelId="{28D322E0-315C-4FBD-9A3A-47A98F785DE4}" srcId="{F5C134F4-12CB-4273-A24B-862FCCB60339}" destId="{64451220-E2D9-4F5C-9080-7F4BDBB728C9}" srcOrd="2" destOrd="0" parTransId="{4855D09F-6537-496A-8283-07D15F765FFD}" sibTransId="{FBBB412B-8B1D-449E-8B84-EB907D475760}"/>
    <dgm:cxn modelId="{8DA409E5-749F-4408-9285-B531E07DCB67}" srcId="{59081ABA-F1C5-457D-8216-8106D6CA0ED3}" destId="{60E0DDA4-352A-4750-8209-055329510E6F}" srcOrd="2" destOrd="0" parTransId="{ACDFEFBB-EC00-4189-96FD-E699DE8AF226}" sibTransId="{E5936B50-7A37-4392-A028-C317575DAB87}"/>
    <dgm:cxn modelId="{1A6194F8-2551-4829-ADAE-C9B4954A9F73}" type="presOf" srcId="{F5C134F4-12CB-4273-A24B-862FCCB60339}" destId="{C4D40519-B055-4744-9951-83A32254E7E5}" srcOrd="0" destOrd="0" presId="urn:microsoft.com/office/officeart/2009/3/layout/IncreasingArrowsProcess"/>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志願選填策略</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dgm:presLayoutVars>
          <dgm:chPref val="3"/>
        </dgm:presLayoutVars>
      </dgm:prSet>
      <dgm:spPr/>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判斷目前生涯決定狀況</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dgm:presLayoutVars>
          <dgm:chPref val="3"/>
        </dgm:presLayoutVars>
      </dgm:prSet>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學術傾向或技職傾向</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分析自己的志願種類</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B95AB4C3-AB39-457A-87E1-579B5272DAAA}" type="presOf" srcId="{F019BF25-956E-4E63-8AD7-C4D88B24BAD7}" destId="{410255AF-9425-49B3-BFE7-D755D0679FE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pt>
    <dgm:pt modelId="{C4BCC207-65A7-4DAE-9D9D-70A52FDF49A1}" type="pres">
      <dgm:prSet presAssocID="{498A16E8-0C01-40FF-BB65-A158048A3C3F}" presName="rect1ParTx" presStyleLbl="alignAcc1" presStyleIdx="2" presStyleCnt="3">
        <dgm:presLayoutVars>
          <dgm:chMax val="1"/>
          <dgm:bulletEnabled val="1"/>
        </dgm:presLayoutVars>
      </dgm:prSet>
      <dgm:spPr/>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pt>
    <dgm:pt modelId="{5E23657A-3B92-4E2A-8A78-EBEB69C26FAA}" type="pres">
      <dgm:prSet presAssocID="{D99783D9-278B-4175-843F-E875AC895D18}" presName="rect2ParTx" presStyleLbl="alignAcc1" presStyleIdx="2" presStyleCnt="3">
        <dgm:presLayoutVars>
          <dgm:chMax val="1"/>
          <dgm:bulletEnabled val="1"/>
        </dgm:presLayoutVars>
      </dgm:prSet>
      <dgm:spPr/>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pt>
    <dgm:pt modelId="{7C6B03B6-1C1D-4F62-A7C3-2A36DD8131E9}" type="pres">
      <dgm:prSet presAssocID="{E71D9227-959D-4D00-A0F9-E287CD9C907D}" presName="rect3ParTx" presStyleLbl="alignAcc1" presStyleIdx="2" presStyleCnt="3">
        <dgm:presLayoutVars>
          <dgm:chMax val="1"/>
          <dgm:bulletEnabled val="1"/>
        </dgm:presLayoutVars>
      </dgm:prSet>
      <dgm:spPr/>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pt>
  </dgm:ptLst>
  <dgm:cxnLst>
    <dgm:cxn modelId="{33150507-734D-4F9B-9E82-C3D57C1F84DC}" srcId="{498A16E8-0C01-40FF-BB65-A158048A3C3F}" destId="{25C67BC0-7F02-444D-8C53-BE3B952BA520}" srcOrd="0" destOrd="0" parTransId="{696F6868-AB09-4E8B-AC45-0CCE2342A9CE}" sibTransId="{005F0E2F-B651-46DF-966C-A92F654F5FCD}"/>
    <dgm:cxn modelId="{22AC5015-5AD4-4FA7-BA7D-0CBAF70790C5}" srcId="{D99783D9-278B-4175-843F-E875AC895D18}" destId="{0A5D3742-B02E-4797-9F3D-1E738702FCF4}" srcOrd="0" destOrd="0" parTransId="{632C879A-A2B3-4DF7-A4D6-D776149E7AFD}" sibTransId="{AF90D38E-55C6-4025-94A2-0191091BC4DD}"/>
    <dgm:cxn modelId="{7794B627-246A-4538-BA8C-9AC8C6408CCA}" type="presOf" srcId="{498A16E8-0C01-40FF-BB65-A158048A3C3F}" destId="{388C77AE-32E0-4F42-8AD7-28BF476DE90A}" srcOrd="0" destOrd="0" presId="urn:microsoft.com/office/officeart/2005/8/layout/target3"/>
    <dgm:cxn modelId="{5AFC492D-AC95-4C23-8107-8E57151C1588}" type="presOf" srcId="{25C67BC0-7F02-444D-8C53-BE3B952BA520}" destId="{E6D78DD4-9533-4950-B5DD-AC0A89C7B575}" srcOrd="0" destOrd="0" presId="urn:microsoft.com/office/officeart/2005/8/layout/target3"/>
    <dgm:cxn modelId="{CAD5564B-CFCD-44EA-8B14-9E61BA75D814}" srcId="{E71D9227-959D-4D00-A0F9-E287CD9C907D}" destId="{2E9E8F14-DEEC-4AA0-85AA-884CCDC6C5A1}" srcOrd="1" destOrd="0" parTransId="{12BAD3F7-2FE7-4688-849D-69E50933DDBC}" sibTransId="{2DD23771-51C9-43EC-8DF5-84E1690F7631}"/>
    <dgm:cxn modelId="{BA7DA955-11C8-4E50-AF2D-4ED3408ACBE1}" srcId="{D99783D9-278B-4175-843F-E875AC895D18}" destId="{520DBC79-C297-43E6-8675-A9D09FE3EB85}" srcOrd="2" destOrd="0" parTransId="{F295296C-756E-4DFF-8E80-65B94BD2E7FC}" sibTransId="{C8D6315B-DC7F-454C-A834-4F575B1C6467}"/>
    <dgm:cxn modelId="{D571AD55-3B15-43FF-9CA4-408798EBC69C}" type="presOf" srcId="{D99783D9-278B-4175-843F-E875AC895D18}" destId="{5E23657A-3B92-4E2A-8A78-EBEB69C26FAA}" srcOrd="1"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77D79682-D258-445D-AA46-9EF0C23F7B9C}" srcId="{E71D9227-959D-4D00-A0F9-E287CD9C907D}" destId="{C5C531A2-94A0-412B-8CDA-92B8A5BE54C1}" srcOrd="0" destOrd="0" parTransId="{BD94C589-AAC6-4C58-BB06-4D0FAFF64CDB}" sibTransId="{421CA5EA-BCD4-4554-8304-76728AF6A6ED}"/>
    <dgm:cxn modelId="{2937A682-BD45-404B-A937-9F30C065DBD8}" srcId="{498A16E8-0C01-40FF-BB65-A158048A3C3F}" destId="{3389AD03-FA60-44BF-A781-F580DF174A83}" srcOrd="1" destOrd="0" parTransId="{693007A8-86C3-492F-8B80-7B35C565D16D}" sibTransId="{28C49025-747A-48E1-BC48-041DC3E8A9CD}"/>
    <dgm:cxn modelId="{121F3784-F46A-401D-99BB-2965C9CD2F6F}" type="presOf" srcId="{D99783D9-278B-4175-843F-E875AC895D18}" destId="{73B9FA82-412B-4525-8D72-421CAFB60876}" srcOrd="0"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2514F69A-56E3-4147-B7E1-C71F71A59F26}" srcId="{D99783D9-278B-4175-843F-E875AC895D18}" destId="{73F34416-EFBD-4B96-B93E-4A21379B7821}" srcOrd="1" destOrd="0" parTransId="{1B53F796-7D16-444F-BB29-8154C10CD17B}" sibTransId="{CD1E8CD1-0AC1-43B1-9924-B24AA2FEA973}"/>
    <dgm:cxn modelId="{633E21A6-2BF4-400C-B3A8-182EB0887778}" type="presOf" srcId="{3389AD03-FA60-44BF-A781-F580DF174A83}" destId="{E6D78DD4-9533-4950-B5DD-AC0A89C7B575}" srcOrd="0" destOrd="1" presId="urn:microsoft.com/office/officeart/2005/8/layout/target3"/>
    <dgm:cxn modelId="{1303C6B8-318B-4A33-8D17-3E61457C5666}" type="presOf" srcId="{E80B1229-6FA2-43CC-9315-38AA3D3791EE}" destId="{D84785A1-9B1D-49DA-A843-7C347FA5C184}"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DB5207D4-9524-490C-BD2D-B7BCFD0E7605}" type="presOf" srcId="{E71D9227-959D-4D00-A0F9-E287CD9C907D}" destId="{DE0695C9-DF37-4DAE-B3CE-0C7300D90495}"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99CE55EA-36F4-4DC6-AF27-8BA742491F8A}" type="presOf" srcId="{520DBC79-C297-43E6-8675-A9D09FE3EB85}" destId="{8218834E-D3C4-461B-B9EB-C4062E6907B2}" srcOrd="0" destOrd="2" presId="urn:microsoft.com/office/officeart/2005/8/layout/target3"/>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pt>
    <dgm:pt modelId="{8CBFCC1F-56CB-404D-ABF7-6C44DB37193E}" type="pres">
      <dgm:prSet presAssocID="{2009E4C0-C6D8-4AA6-9B9E-959E1F9A0AEC}" presName="sibTrans" presStyleLbl="sibTrans2D1" presStyleIdx="0" presStyleCnt="4"/>
      <dgm:spPr/>
    </dgm:pt>
    <dgm:pt modelId="{BD545009-B3EA-463B-8033-C3F6AC244C9B}" type="pres">
      <dgm:prSet presAssocID="{2009E4C0-C6D8-4AA6-9B9E-959E1F9A0AEC}" presName="connectorText" presStyleLbl="sibTrans2D1" presStyleIdx="0" presStyleCnt="4"/>
      <dgm:spPr/>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pt>
    <dgm:pt modelId="{77E336CE-A1E2-4D7C-8F16-7991588009A9}" type="pres">
      <dgm:prSet presAssocID="{2F74BEE7-D6F5-4AF0-B14B-7CB7A0EF64BC}" presName="sibTrans" presStyleLbl="sibTrans2D1" presStyleIdx="1" presStyleCnt="4"/>
      <dgm:spPr/>
    </dgm:pt>
    <dgm:pt modelId="{AAF546BD-B64E-4EF2-89D0-592FC19CC7E5}" type="pres">
      <dgm:prSet presAssocID="{2F74BEE7-D6F5-4AF0-B14B-7CB7A0EF64BC}" presName="connectorText" presStyleLbl="sibTrans2D1" presStyleIdx="1" presStyleCnt="4"/>
      <dgm:spPr/>
    </dgm:pt>
    <dgm:pt modelId="{99465790-BAFD-4E03-9939-12C45E3628D8}" type="pres">
      <dgm:prSet presAssocID="{F2F02BBF-43D5-471E-A1AE-B158BDB8D595}" presName="node" presStyleLbl="node1" presStyleIdx="2" presStyleCnt="5">
        <dgm:presLayoutVars>
          <dgm:bulletEnabled val="1"/>
        </dgm:presLayoutVars>
      </dgm:prSet>
      <dgm:spPr/>
    </dgm:pt>
    <dgm:pt modelId="{F66B89F1-57B9-4981-B864-6E395C1EED0D}" type="pres">
      <dgm:prSet presAssocID="{D6C76DBD-3B56-4D1B-8F98-5CEC69BE1C7C}" presName="sibTrans" presStyleLbl="sibTrans2D1" presStyleIdx="2" presStyleCnt="4"/>
      <dgm:spPr/>
    </dgm:pt>
    <dgm:pt modelId="{0E5C3E2C-4557-4E37-B4EF-3F349A3D2E75}" type="pres">
      <dgm:prSet presAssocID="{D6C76DBD-3B56-4D1B-8F98-5CEC69BE1C7C}" presName="connectorText" presStyleLbl="sibTrans2D1" presStyleIdx="2" presStyleCnt="4"/>
      <dgm:spPr/>
    </dgm:pt>
    <dgm:pt modelId="{7F5C52DC-DB45-4D09-87A1-96B78D8FC6E4}" type="pres">
      <dgm:prSet presAssocID="{B0FEBF66-ED19-4C8B-9821-095A361F1D6C}" presName="node" presStyleLbl="node1" presStyleIdx="3" presStyleCnt="5">
        <dgm:presLayoutVars>
          <dgm:bulletEnabled val="1"/>
        </dgm:presLayoutVars>
      </dgm:prSet>
      <dgm:spPr/>
    </dgm:pt>
    <dgm:pt modelId="{CD532653-8F16-4AE5-8BA7-8DE87342D6F0}" type="pres">
      <dgm:prSet presAssocID="{2485F6C8-CDDD-471C-BE49-FA2279417842}" presName="sibTrans" presStyleLbl="sibTrans2D1" presStyleIdx="3" presStyleCnt="4"/>
      <dgm:spPr/>
    </dgm:pt>
    <dgm:pt modelId="{A09C4D72-2C23-4A3A-A39D-B1AEBE1EB9ED}" type="pres">
      <dgm:prSet presAssocID="{2485F6C8-CDDD-471C-BE49-FA2279417842}" presName="connectorText" presStyleLbl="sibTrans2D1" presStyleIdx="3" presStyleCnt="4"/>
      <dgm:spPr/>
    </dgm:pt>
    <dgm:pt modelId="{EF935BDF-A0D1-4C92-BE7D-D64FD89283E4}" type="pres">
      <dgm:prSet presAssocID="{C73BFDE0-449A-44C4-A7B5-C6DDC614D0F2}" presName="node" presStyleLbl="node1" presStyleIdx="4" presStyleCnt="5">
        <dgm:presLayoutVars>
          <dgm:bulletEnabled val="1"/>
        </dgm:presLayoutVars>
      </dgm:prSet>
      <dgm:spPr/>
    </dgm:pt>
  </dgm:ptLst>
  <dgm:cxnLst>
    <dgm:cxn modelId="{D2423E10-6BD8-40F1-A894-ECC1A89E2C58}" type="presOf" srcId="{58719D81-8C80-4D67-AC22-F2FC7E433ED1}" destId="{CF0E4280-BAC1-4979-A4F7-47FDE4DCE38D}" srcOrd="0"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8E34541D-D088-46AF-9F1B-71B04F46C3E9}" type="presOf" srcId="{ADEF4E26-0031-4EB8-8BBF-77D160F1480E}" destId="{A65874F1-D4B8-4827-80D8-5A85E155CA2F}" srcOrd="0" destOrd="0" presId="urn:microsoft.com/office/officeart/2005/8/layout/process5"/>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AC495EAA-B704-4F81-847E-41AD633A3126}" type="presOf" srcId="{264D654D-B81F-4699-A5F5-F8B1D5B6A2A4}" destId="{1A24C7E3-C832-429F-9C9D-3A241B7EE7D3}"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532631FC-85A6-4F2D-9EC1-E77F0BCCD2DC}" type="presOf" srcId="{C73BFDE0-449A-44C4-A7B5-C6DDC614D0F2}" destId="{EF935BDF-A0D1-4C92-BE7D-D64FD89283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2982" y="-2617816"/>
          <a:ext cx="1720522"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rgbClr val="FF0000"/>
              </a:solidFill>
              <a:latin typeface="微軟正黑體" pitchFamily="34" charset="-120"/>
              <a:ea typeface="微軟正黑體" pitchFamily="34" charset="-120"/>
            </a:rPr>
            <a:t>不採計</a:t>
          </a:r>
          <a:r>
            <a:rPr lang="zh-TW" altLang="en-US" sz="2600" b="1" kern="1200" dirty="0">
              <a:solidFill>
                <a:schemeClr val="tx1"/>
              </a:solidFill>
              <a:latin typeface="微軟正黑體" pitchFamily="34" charset="-120"/>
              <a:ea typeface="微軟正黑體" pitchFamily="34" charset="-120"/>
            </a:rPr>
            <a:t>志願序及</a:t>
          </a:r>
          <a:r>
            <a:rPr lang="zh-TW" altLang="en-US" sz="2600" b="1" kern="1200" dirty="0">
              <a:solidFill>
                <a:srgbClr val="FF0000"/>
              </a:solidFill>
              <a:latin typeface="微軟正黑體" pitchFamily="34" charset="-120"/>
              <a:ea typeface="微軟正黑體" pitchFamily="34" charset="-120"/>
            </a:rPr>
            <a:t>國中教育會考積分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BiauKai"/>
            </a:rPr>
            <a:t>。</a:t>
          </a:r>
          <a:endParaRPr lang="zh-TW" altLang="en-US" sz="2600" b="1" kern="1200" dirty="0">
            <a:solidFill>
              <a:schemeClr val="tx1"/>
            </a:solidFill>
            <a:latin typeface="微軟正黑體" pitchFamily="34" charset="-120"/>
            <a:ea typeface="微軟正黑體" pitchFamily="34" charset="-120"/>
          </a:endParaRPr>
        </a:p>
      </dsp:txBody>
      <dsp:txXfrm rot="-5400000">
        <a:off x="1140215" y="148940"/>
        <a:ext cx="7002068" cy="1552544"/>
      </dsp:txXfrm>
    </dsp:sp>
    <dsp:sp modelId="{ECD53BAB-D8FE-446E-B57F-FCEDCC00A9E9}">
      <dsp:nvSpPr>
        <dsp:cNvPr id="0" name=""/>
        <dsp:cNvSpPr/>
      </dsp:nvSpPr>
      <dsp:spPr>
        <a:xfrm>
          <a:off x="351" y="253"/>
          <a:ext cx="1139863" cy="184991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5897"/>
        <a:ext cx="1028575" cy="1738629"/>
      </dsp:txXfrm>
    </dsp:sp>
    <dsp:sp modelId="{0874A851-733E-4C68-A5B9-C63601CD053F}">
      <dsp:nvSpPr>
        <dsp:cNvPr id="0" name=""/>
        <dsp:cNvSpPr/>
      </dsp:nvSpPr>
      <dsp:spPr>
        <a:xfrm rot="5400000">
          <a:off x="4246674" y="-1092823"/>
          <a:ext cx="83212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私立學校：文興</a:t>
          </a:r>
          <a:r>
            <a:rPr lang="en-US" altLang="zh-TW" sz="2600" b="1" u="none" kern="1200" dirty="0">
              <a:solidFill>
                <a:srgbClr val="FF0000"/>
              </a:solidFill>
              <a:latin typeface="微軟正黑體" pitchFamily="34" charset="-120"/>
              <a:ea typeface="微軟正黑體" pitchFamily="34" charset="-120"/>
            </a:rPr>
            <a:t>95</a:t>
          </a:r>
          <a:r>
            <a:rPr lang="zh-TW" altLang="en-US" sz="2600" b="1" u="none" kern="1200" dirty="0">
              <a:solidFill>
                <a:srgbClr val="FF0000"/>
              </a:solidFill>
              <a:latin typeface="微軟正黑體" pitchFamily="34" charset="-120"/>
              <a:ea typeface="微軟正黑體" pitchFamily="34" charset="-120"/>
            </a:rPr>
            <a:t>、達德</a:t>
          </a:r>
          <a:r>
            <a:rPr lang="en-US" altLang="zh-TW" sz="2600" b="1" u="none" kern="1200" dirty="0">
              <a:solidFill>
                <a:srgbClr val="FF0000"/>
              </a:solidFill>
              <a:latin typeface="微軟正黑體" pitchFamily="34" charset="-120"/>
              <a:ea typeface="微軟正黑體" pitchFamily="34" charset="-120"/>
            </a:rPr>
            <a:t>336</a:t>
          </a:r>
          <a:endParaRPr lang="zh-TW" altLang="en-US" sz="2600" u="none" kern="1200" dirty="0">
            <a:solidFill>
              <a:srgbClr val="FF0000"/>
            </a:solidFill>
            <a:latin typeface="微軟正黑體" pitchFamily="34" charset="-120"/>
            <a:ea typeface="微軟正黑體" pitchFamily="34" charset="-120"/>
          </a:endParaRPr>
        </a:p>
      </dsp:txBody>
      <dsp:txXfrm rot="-5400000">
        <a:off x="1114743" y="2079729"/>
        <a:ext cx="7055372" cy="750887"/>
      </dsp:txXfrm>
    </dsp:sp>
    <dsp:sp modelId="{612C8EBA-AECD-4375-B086-FF608DEEDB88}">
      <dsp:nvSpPr>
        <dsp:cNvPr id="0" name=""/>
        <dsp:cNvSpPr/>
      </dsp:nvSpPr>
      <dsp:spPr>
        <a:xfrm>
          <a:off x="351" y="1980123"/>
          <a:ext cx="1132903" cy="88822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43710" y="2023482"/>
        <a:ext cx="1046185" cy="801503"/>
      </dsp:txXfrm>
    </dsp:sp>
    <dsp:sp modelId="{45C3AC1C-7C86-42B1-8C46-D477007DFCA5}">
      <dsp:nvSpPr>
        <dsp:cNvPr id="0" name=""/>
        <dsp:cNvSpPr/>
      </dsp:nvSpPr>
      <dsp:spPr>
        <a:xfrm rot="5400000">
          <a:off x="3760494" y="396996"/>
          <a:ext cx="1753976"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13</a:t>
          </a:r>
          <a:r>
            <a:rPr lang="zh-TW" altLang="en-US" sz="2400" b="1" kern="1200" dirty="0">
              <a:latin typeface="微軟正黑體" pitchFamily="34" charset="-120"/>
              <a:ea typeface="微軟正黑體" pitchFamily="34" charset="-120"/>
            </a:rPr>
            <a:t>日放榜</a:t>
          </a:r>
          <a:r>
            <a:rPr lang="en-US" altLang="zh-TW" sz="2400" b="1" kern="1200" dirty="0">
              <a:solidFill>
                <a:srgbClr val="FF0000"/>
              </a:solidFill>
              <a:latin typeface="微軟正黑體" pitchFamily="34" charset="-120"/>
              <a:ea typeface="微軟正黑體" pitchFamily="34" charset="-120"/>
            </a:rPr>
            <a:t>(</a:t>
          </a:r>
          <a:r>
            <a:rPr lang="zh-TW" altLang="zh-TW" sz="2400" b="1" kern="1200" dirty="0">
              <a:solidFill>
                <a:srgbClr val="FF0000"/>
              </a:solidFill>
              <a:latin typeface="微軟正黑體" pitchFamily="34" charset="-120"/>
              <a:ea typeface="微軟正黑體" pitchFamily="34" charset="-120"/>
            </a:rPr>
            <a:t>國中教育會考</a:t>
          </a:r>
          <a:r>
            <a:rPr lang="en-US" altLang="zh-TW" sz="2400" b="1" kern="1200" dirty="0">
              <a:solidFill>
                <a:srgbClr val="FF0000"/>
              </a:solidFill>
              <a:latin typeface="微軟正黑體" pitchFamily="34" charset="-120"/>
              <a:ea typeface="微軟正黑體" pitchFamily="34" charset="-120"/>
            </a:rPr>
            <a:t>5</a:t>
          </a:r>
          <a:r>
            <a:rPr lang="zh-TW" altLang="en-US" sz="2400" b="1" kern="1200" dirty="0">
              <a:solidFill>
                <a:srgbClr val="FF0000"/>
              </a:solidFill>
              <a:latin typeface="微軟正黑體" pitchFamily="34" charset="-120"/>
              <a:ea typeface="微軟正黑體" pitchFamily="34" charset="-120"/>
            </a:rPr>
            <a:t>月</a:t>
          </a:r>
          <a:r>
            <a:rPr lang="en-US" altLang="zh-TW" sz="2400" b="1" kern="1200" dirty="0">
              <a:solidFill>
                <a:srgbClr val="FF0000"/>
              </a:solidFill>
              <a:latin typeface="微軟正黑體" pitchFamily="34" charset="-120"/>
              <a:ea typeface="微軟正黑體" pitchFamily="34" charset="-120"/>
            </a:rPr>
            <a:t>15-16</a:t>
          </a:r>
          <a:r>
            <a:rPr lang="zh-TW" altLang="en-US" sz="2400" b="1" kern="1200" dirty="0">
              <a:solidFill>
                <a:srgbClr val="FF0000"/>
              </a:solidFill>
              <a:latin typeface="微軟正黑體" pitchFamily="34" charset="-120"/>
              <a:ea typeface="微軟正黑體" pitchFamily="34" charset="-120"/>
            </a:rPr>
            <a:t>日舉行</a:t>
          </a:r>
          <a:r>
            <a:rPr lang="en-US" altLang="zh-TW" sz="2400" b="1" kern="1200" dirty="0">
              <a:solidFill>
                <a:srgbClr val="FF0000"/>
              </a:solidFill>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日報到</a:t>
          </a:r>
        </a:p>
      </dsp:txBody>
      <dsp:txXfrm rot="-5400000">
        <a:off x="1159193" y="3083919"/>
        <a:ext cx="6870956" cy="1582732"/>
      </dsp:txXfrm>
    </dsp:sp>
    <dsp:sp modelId="{95F09A83-74EB-4EC8-AD6D-6E463ED96453}">
      <dsp:nvSpPr>
        <dsp:cNvPr id="0" name=""/>
        <dsp:cNvSpPr/>
      </dsp:nvSpPr>
      <dsp:spPr>
        <a:xfrm>
          <a:off x="351" y="3012729"/>
          <a:ext cx="1158842" cy="17251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921" y="3069299"/>
        <a:ext cx="1045702" cy="1611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20</a:t>
          </a:r>
          <a:r>
            <a:rPr lang="zh-TW" altLang="en-US" sz="2000" kern="1200" dirty="0">
              <a:latin typeface="微軟正黑體" pitchFamily="34" charset="-120"/>
              <a:ea typeface="微軟正黑體" pitchFamily="34" charset="-120"/>
            </a:rPr>
            <a:t>日至</a:t>
          </a: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21</a:t>
          </a:r>
          <a:r>
            <a:rPr lang="zh-TW" altLang="en-US" sz="2000" kern="1200" dirty="0">
              <a:latin typeface="微軟正黑體" pitchFamily="34" charset="-120"/>
              <a:ea typeface="微軟正黑體" pitchFamily="34" charset="-120"/>
            </a:rPr>
            <a:t>日</a:t>
          </a: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9</a:t>
          </a:r>
          <a:r>
            <a:rPr lang="zh-TW" altLang="en-US" sz="2000" kern="1200" dirty="0">
              <a:latin typeface="微軟正黑體" pitchFamily="34" charset="-120"/>
              <a:ea typeface="微軟正黑體" pitchFamily="34" charset="-120"/>
            </a:rPr>
            <a:t>日</a:t>
          </a: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10</a:t>
          </a:r>
          <a:r>
            <a:rPr lang="zh-TW" altLang="en-US" sz="2000" kern="1200" dirty="0">
              <a:latin typeface="微軟正黑體" pitchFamily="34" charset="-120"/>
              <a:ea typeface="微軟正黑體" pitchFamily="34" charset="-120"/>
            </a:rPr>
            <a:t>日</a:t>
          </a: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a:t>
          </a:r>
          <a:br>
            <a:rPr lang="en-US" altLang="zh-TW" sz="2000" kern="1200" dirty="0">
              <a:latin typeface="微軟正黑體" pitchFamily="34" charset="-120"/>
              <a:ea typeface="微軟正黑體" pitchFamily="34" charset="-120"/>
            </a:rPr>
          </a:br>
          <a:r>
            <a:rPr lang="zh-TW" altLang="en-US" sz="2000" kern="1200" dirty="0">
              <a:latin typeface="微軟正黑體" pitchFamily="34" charset="-120"/>
              <a:ea typeface="微軟正黑體" pitchFamily="34" charset="-120"/>
            </a:rPr>
            <a:t>到</a:t>
          </a:r>
        </a:p>
      </dsp:txBody>
      <dsp:txXfrm>
        <a:off x="203048" y="3241025"/>
        <a:ext cx="555555" cy="7702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9121" y="-2876902"/>
          <a:ext cx="1188245"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30008"/>
        <a:ext cx="7028052" cy="1072235"/>
      </dsp:txXfrm>
    </dsp:sp>
    <dsp:sp modelId="{ECD53BAB-D8FE-446E-B57F-FCEDCC00A9E9}">
      <dsp:nvSpPr>
        <dsp:cNvPr id="0" name=""/>
        <dsp:cNvSpPr/>
      </dsp:nvSpPr>
      <dsp:spPr>
        <a:xfrm>
          <a:off x="351" y="2050"/>
          <a:ext cx="1139863" cy="13281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7694"/>
        <a:ext cx="1028575" cy="1216863"/>
      </dsp:txXfrm>
    </dsp:sp>
    <dsp:sp modelId="{0874A851-733E-4C68-A5B9-C63601CD053F}">
      <dsp:nvSpPr>
        <dsp:cNvPr id="0" name=""/>
        <dsp:cNvSpPr/>
      </dsp:nvSpPr>
      <dsp:spPr>
        <a:xfrm rot="5400000">
          <a:off x="3846362" y="-1215166"/>
          <a:ext cx="167047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45</a:t>
          </a:r>
          <a:r>
            <a:rPr lang="zh-TW" altLang="en-US" sz="2600" b="1" u="none" kern="1200" dirty="0">
              <a:solidFill>
                <a:srgbClr val="FF0000"/>
              </a:solidFill>
              <a:latin typeface="微軟正黑體" pitchFamily="34" charset="-120"/>
              <a:ea typeface="微軟正黑體" pitchFamily="34" charset="-120"/>
            </a:rPr>
            <a:t>、</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45</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235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5" y="1579137"/>
        <a:ext cx="7014447" cy="1507387"/>
      </dsp:txXfrm>
    </dsp:sp>
    <dsp:sp modelId="{612C8EBA-AECD-4375-B086-FF608DEEDB88}">
      <dsp:nvSpPr>
        <dsp:cNvPr id="0" name=""/>
        <dsp:cNvSpPr/>
      </dsp:nvSpPr>
      <dsp:spPr>
        <a:xfrm>
          <a:off x="351" y="1452254"/>
          <a:ext cx="1132903" cy="1742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55655" y="1507558"/>
        <a:ext cx="1022295" cy="1631716"/>
      </dsp:txXfrm>
    </dsp:sp>
    <dsp:sp modelId="{45C3AC1C-7C86-42B1-8C46-D477007DFCA5}">
      <dsp:nvSpPr>
        <dsp:cNvPr id="0" name=""/>
        <dsp:cNvSpPr/>
      </dsp:nvSpPr>
      <dsp:spPr>
        <a:xfrm rot="5400000">
          <a:off x="3884047" y="591777"/>
          <a:ext cx="150687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28</a:t>
          </a:r>
          <a:r>
            <a:rPr lang="zh-TW" altLang="en-US" sz="2400" b="1" kern="1200" dirty="0">
              <a:latin typeface="微軟正黑體" pitchFamily="34" charset="-120"/>
              <a:ea typeface="微軟正黑體" pitchFamily="34" charset="-120"/>
            </a:rPr>
            <a:t>日至</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9</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日報到</a:t>
          </a:r>
        </a:p>
      </dsp:txBody>
      <dsp:txXfrm rot="-5400000">
        <a:off x="1159194" y="3390190"/>
        <a:ext cx="6883019" cy="1359752"/>
      </dsp:txXfrm>
    </dsp:sp>
    <dsp:sp modelId="{95F09A83-74EB-4EC8-AD6D-6E463ED96453}">
      <dsp:nvSpPr>
        <dsp:cNvPr id="0" name=""/>
        <dsp:cNvSpPr/>
      </dsp:nvSpPr>
      <dsp:spPr>
        <a:xfrm>
          <a:off x="351" y="3323764"/>
          <a:ext cx="1158842" cy="14926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921" y="3380334"/>
        <a:ext cx="1045702" cy="13794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en-US" altLang="zh-TW" sz="2200" b="1"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一校多科</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a:t>
          </a:r>
          <a:r>
            <a:rPr lang="en-US" altLang="zh-TW" sz="2200" b="1" kern="1200" dirty="0">
              <a:solidFill>
                <a:schemeClr val="tx1"/>
              </a:solidFill>
              <a:latin typeface="微軟正黑體"/>
              <a:ea typeface="微軟正黑體"/>
            </a:rPr>
            <a:t>10</a:t>
          </a:r>
          <a:r>
            <a:rPr lang="zh-TW" altLang="en-US" sz="2200" b="1" kern="1200" dirty="0">
              <a:solidFill>
                <a:schemeClr val="tx1"/>
              </a:solidFill>
              <a:latin typeface="微軟正黑體"/>
              <a:ea typeface="微軟正黑體"/>
            </a:rPr>
            <a:t>年 </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 </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FontTx/>
            <a:buNone/>
          </a:pPr>
          <a:r>
            <a:rPr lang="zh-TW" altLang="en-US" sz="2200" b="1" kern="1200" dirty="0">
              <a:solidFill>
                <a:schemeClr val="tx1"/>
              </a:solidFill>
              <a:latin typeface="微軟正黑體"/>
              <a:ea typeface="微軟正黑體"/>
            </a:rPr>
            <a:t>                   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br>
            <a:rPr lang="en-US" altLang="zh-TW" sz="2200" b="1" u="none" kern="1200" dirty="0">
              <a:solidFill>
                <a:schemeClr val="tx1"/>
              </a:solidFill>
              <a:latin typeface="微軟正黑體" pitchFamily="34" charset="-120"/>
              <a:ea typeface="微軟正黑體" pitchFamily="34" charset="-120"/>
            </a:rPr>
          </a:br>
          <a:r>
            <a:rPr lang="en-US" altLang="zh-TW" sz="2200" b="1" u="none" kern="1200" dirty="0">
              <a:solidFill>
                <a:srgbClr val="FF0000"/>
              </a:solidFill>
              <a:latin typeface="微軟正黑體" pitchFamily="34" charset="-120"/>
              <a:ea typeface="微軟正黑體" pitchFamily="34" charset="-120"/>
            </a:rPr>
            <a:t>(</a:t>
          </a:r>
          <a:r>
            <a:rPr lang="zh-TW" altLang="en-US" sz="2200" b="1" u="none" kern="1200" dirty="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a:solidFill>
                <a:srgbClr val="FF0000"/>
              </a:solidFill>
              <a:latin typeface="微軟正黑體" pitchFamily="34" charset="-120"/>
              <a:ea typeface="微軟正黑體" pitchFamily="34" charset="-120"/>
            </a:rPr>
            <a:t>)</a:t>
          </a:r>
          <a:endParaRPr lang="zh-TW" altLang="en-US" sz="2200" b="1" u="none" kern="1200" dirty="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chemeClr val="tx1"/>
              </a:solidFill>
              <a:latin typeface="微軟正黑體" pitchFamily="34" charset="-120"/>
              <a:ea typeface="微軟正黑體" pitchFamily="34" charset="-120"/>
            </a:rPr>
            <a:t>5</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25</a:t>
          </a:r>
          <a:r>
            <a:rPr lang="zh-TW" altLang="en-US" sz="2200" b="1" kern="1200" dirty="0">
              <a:solidFill>
                <a:schemeClr val="tx1"/>
              </a:solidFill>
              <a:latin typeface="微軟正黑體" pitchFamily="34" charset="-120"/>
              <a:ea typeface="微軟正黑體" pitchFamily="34" charset="-120"/>
            </a:rPr>
            <a:t>日至</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1</a:t>
          </a:r>
          <a:r>
            <a:rPr lang="zh-TW" altLang="en-US" sz="2200" b="1" kern="1200" dirty="0">
              <a:solidFill>
                <a:schemeClr val="tx1"/>
              </a:solidFill>
              <a:latin typeface="微軟正黑體" pitchFamily="34" charset="-120"/>
              <a:ea typeface="微軟正黑體" pitchFamily="34" charset="-120"/>
            </a:rPr>
            <a:t>日下午</a:t>
          </a:r>
          <a:r>
            <a:rPr lang="en-US" altLang="zh-TW" sz="2200" b="1" kern="1200" dirty="0">
              <a:solidFill>
                <a:schemeClr val="tx1"/>
              </a:solidFill>
              <a:latin typeface="微軟正黑體" pitchFamily="34" charset="-120"/>
              <a:ea typeface="微軟正黑體" pitchFamily="34" charset="-120"/>
            </a:rPr>
            <a:t>3</a:t>
          </a:r>
          <a:r>
            <a:rPr lang="zh-TW" altLang="en-US" sz="2200" b="1" kern="1200" dirty="0">
              <a:solidFill>
                <a:schemeClr val="tx1"/>
              </a:solidFill>
              <a:latin typeface="微軟正黑體" pitchFamily="34" charset="-120"/>
              <a:ea typeface="微軟正黑體" pitchFamily="34" charset="-120"/>
            </a:rPr>
            <a:t>時止線上志願選填。</a:t>
          </a:r>
          <a:br>
            <a:rPr lang="en-US" altLang="zh-TW" sz="2200" b="1" kern="1200" dirty="0">
              <a:solidFill>
                <a:schemeClr val="tx1"/>
              </a:solidFill>
              <a:latin typeface="微軟正黑體" pitchFamily="34" charset="-120"/>
              <a:ea typeface="微軟正黑體" pitchFamily="34" charset="-120"/>
            </a:rPr>
          </a:br>
          <a:r>
            <a:rPr lang="zh-TW" altLang="zh-TW" sz="2200" b="1" kern="1200" dirty="0">
              <a:solidFill>
                <a:schemeClr val="tx1"/>
              </a:solidFill>
              <a:latin typeface="微軟正黑體" pitchFamily="34" charset="-120"/>
              <a:ea typeface="微軟正黑體" pitchFamily="34" charset="-120"/>
            </a:rPr>
            <a:t>國中列印報名表後學生及家長簽名確認交回。</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2</a:t>
          </a:r>
          <a:r>
            <a:rPr lang="zh-TW" altLang="en-US" sz="2200" b="1" kern="1200" dirty="0">
              <a:solidFill>
                <a:srgbClr val="FF0000"/>
              </a:solidFill>
              <a:latin typeface="微軟正黑體" pitchFamily="34" charset="-120"/>
              <a:ea typeface="微軟正黑體" pitchFamily="34" charset="-120"/>
            </a:rPr>
            <a:t>日報名  </a:t>
          </a:r>
          <a:r>
            <a:rPr lang="en-US" altLang="zh-TW" sz="2200" b="1" kern="1200" dirty="0">
              <a:solidFill>
                <a:srgbClr val="FF0000"/>
              </a:solidFill>
              <a:latin typeface="微軟正黑體" pitchFamily="34" charset="-120"/>
              <a:ea typeface="微軟正黑體" pitchFamily="34" charset="-120"/>
            </a:rPr>
            <a:t>(</a:t>
          </a:r>
          <a:r>
            <a:rPr lang="zh-TW" altLang="zh-TW" sz="2200" b="1" kern="1200" dirty="0">
              <a:solidFill>
                <a:srgbClr val="FF000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6/4</a:t>
          </a:r>
          <a:r>
            <a:rPr lang="zh-TW" altLang="en-US" sz="2200" b="1" kern="1200" dirty="0">
              <a:solidFill>
                <a:srgbClr val="FF0000"/>
              </a:solidFill>
              <a:latin typeface="微軟正黑體" pitchFamily="34" charset="-120"/>
              <a:ea typeface="微軟正黑體" pitchFamily="34" charset="-120"/>
            </a:rPr>
            <a:t>公布</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9</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10</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85563" y="3688876"/>
        <a:ext cx="1163363" cy="1620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1882" y="-2824155"/>
          <a:ext cx="1745046" cy="75022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a:t>
          </a:r>
          <a:r>
            <a:rPr lang="zh-TW" altLang="en-US" sz="2200" b="1" kern="1200" dirty="0">
              <a:solidFill>
                <a:srgbClr val="FF0000"/>
              </a:solidFill>
              <a:latin typeface="微軟正黑體" pitchFamily="34" charset="-120"/>
              <a:ea typeface="微軟正黑體" pitchFamily="34" charset="-120"/>
            </a:rPr>
            <a:t>跨區</a:t>
          </a:r>
          <a:r>
            <a:rPr lang="zh-TW" altLang="en-US" sz="2200" b="1" kern="1200" dirty="0">
              <a:solidFill>
                <a:schemeClr val="tx1"/>
              </a:solidFill>
              <a:latin typeface="微軟正黑體" pitchFamily="34" charset="-120"/>
              <a:ea typeface="微軟正黑體" pitchFamily="34" charset="-120"/>
            </a:rPr>
            <a:t>就讀高中職者，需事先</a:t>
          </a:r>
          <a:r>
            <a:rPr lang="en-US" altLang="zh-TW" sz="2200" b="1" u="sng" kern="1200" dirty="0">
              <a:solidFill>
                <a:srgbClr val="FF0000"/>
              </a:solidFill>
              <a:latin typeface="微軟正黑體" pitchFamily="34" charset="-120"/>
              <a:ea typeface="微軟正黑體" pitchFamily="34" charset="-120"/>
            </a:rPr>
            <a:t>(4</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26-30</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a:t>
          </a:r>
          <a:r>
            <a:rPr lang="zh-TW" altLang="en-US" sz="2200" b="1" kern="1200" dirty="0">
              <a:solidFill>
                <a:schemeClr val="tx1"/>
              </a:solidFill>
              <a:latin typeface="微軟正黑體" pitchFamily="34" charset="-120"/>
              <a:ea typeface="微軟正黑體" pitchFamily="34" charset="-120"/>
            </a:rPr>
            <a:t>申請變更就學區。</a:t>
          </a:r>
        </a:p>
      </dsp:txBody>
      <dsp:txXfrm rot="-5400000">
        <a:off x="1203275" y="139638"/>
        <a:ext cx="7417074" cy="1574674"/>
      </dsp:txXfrm>
    </dsp:sp>
    <dsp:sp modelId="{ECD53BAB-D8FE-446E-B57F-FCEDCC00A9E9}">
      <dsp:nvSpPr>
        <dsp:cNvPr id="0" name=""/>
        <dsp:cNvSpPr/>
      </dsp:nvSpPr>
      <dsp:spPr>
        <a:xfrm>
          <a:off x="0" y="0"/>
          <a:ext cx="1206814" cy="1857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8912" y="58912"/>
        <a:ext cx="1088990" cy="1739855"/>
      </dsp:txXfrm>
    </dsp:sp>
    <dsp:sp modelId="{0874A851-733E-4C68-A5B9-C63601CD053F}">
      <dsp:nvSpPr>
        <dsp:cNvPr id="0" name=""/>
        <dsp:cNvSpPr/>
      </dsp:nvSpPr>
      <dsp:spPr>
        <a:xfrm rot="5400000">
          <a:off x="3755503" y="-546438"/>
          <a:ext cx="2383904" cy="7512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報名人數未超過招生人數時，則全部錄取；</a:t>
          </a:r>
          <a:br>
            <a:rPr lang="zh-TW" altLang="en-US"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比序完仍超額時，則增額錄取 。</a:t>
          </a:r>
        </a:p>
      </dsp:txBody>
      <dsp:txXfrm rot="-5400000">
        <a:off x="1191066" y="2134372"/>
        <a:ext cx="7396406" cy="2151158"/>
      </dsp:txXfrm>
    </dsp:sp>
    <dsp:sp modelId="{612C8EBA-AECD-4375-B086-FF608DEEDB88}">
      <dsp:nvSpPr>
        <dsp:cNvPr id="0" name=""/>
        <dsp:cNvSpPr/>
      </dsp:nvSpPr>
      <dsp:spPr>
        <a:xfrm>
          <a:off x="10959" y="1957537"/>
          <a:ext cx="1199445" cy="2458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報名</a:t>
          </a:r>
        </a:p>
      </dsp:txBody>
      <dsp:txXfrm>
        <a:off x="69511" y="2016089"/>
        <a:ext cx="1082341" cy="2341505"/>
      </dsp:txXfrm>
    </dsp:sp>
    <dsp:sp modelId="{45C3AC1C-7C86-42B1-8C46-D477007DFCA5}">
      <dsp:nvSpPr>
        <dsp:cNvPr id="0" name=""/>
        <dsp:cNvSpPr/>
      </dsp:nvSpPr>
      <dsp:spPr>
        <a:xfrm rot="5400000">
          <a:off x="4445295" y="1396859"/>
          <a:ext cx="929144" cy="736517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17</a:t>
          </a:r>
          <a:r>
            <a:rPr lang="zh-TW" altLang="en-US" sz="2200" b="1" kern="1200" dirty="0">
              <a:latin typeface="微軟正黑體" pitchFamily="34" charset="-120"/>
              <a:ea typeface="微軟正黑體" pitchFamily="34" charset="-120"/>
            </a:rPr>
            <a:t>日下午</a:t>
          </a:r>
          <a:r>
            <a:rPr lang="en-US" altLang="zh-TW" sz="2200" b="1" kern="1200" dirty="0">
              <a:latin typeface="微軟正黑體" pitchFamily="34" charset="-120"/>
              <a:ea typeface="微軟正黑體" pitchFamily="34" charset="-120"/>
            </a:rPr>
            <a:t>1</a:t>
          </a:r>
          <a:r>
            <a:rPr lang="zh-TW" altLang="en-US" sz="2200" b="1" kern="1200" dirty="0">
              <a:latin typeface="微軟正黑體" pitchFamily="34" charset="-120"/>
              <a:ea typeface="微軟正黑體" pitchFamily="34" charset="-120"/>
            </a:rPr>
            <a:t>時至</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21</a:t>
          </a:r>
          <a:r>
            <a:rPr lang="zh-TW" altLang="en-US" sz="2200" b="1" kern="1200" dirty="0">
              <a:latin typeface="微軟正黑體" pitchFamily="34" charset="-120"/>
              <a:ea typeface="微軟正黑體" pitchFamily="34" charset="-120"/>
            </a:rPr>
            <a:t>日中午</a:t>
          </a:r>
          <a:r>
            <a:rPr lang="en-US" altLang="zh-TW" sz="2200" b="1" kern="1200" dirty="0">
              <a:latin typeface="微軟正黑體" pitchFamily="34" charset="-120"/>
              <a:ea typeface="微軟正黑體" pitchFamily="34" charset="-120"/>
            </a:rPr>
            <a:t>12</a:t>
          </a:r>
          <a:r>
            <a:rPr lang="zh-TW" altLang="en-US" sz="2200" b="1" kern="1200" dirty="0">
              <a:latin typeface="微軟正黑體" pitchFamily="34" charset="-120"/>
              <a:ea typeface="微軟正黑體" pitchFamily="34" charset="-120"/>
            </a:rPr>
            <a:t>時止線上志願選填。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227280" y="4660232"/>
        <a:ext cx="7319819" cy="838430"/>
      </dsp:txXfrm>
    </dsp:sp>
    <dsp:sp modelId="{95F09A83-74EB-4EC8-AD6D-6E463ED96453}">
      <dsp:nvSpPr>
        <dsp:cNvPr id="0" name=""/>
        <dsp:cNvSpPr/>
      </dsp:nvSpPr>
      <dsp:spPr>
        <a:xfrm>
          <a:off x="371" y="4543984"/>
          <a:ext cx="1226907" cy="10709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2649" y="4596262"/>
        <a:ext cx="1122351" cy="9663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20</a:t>
          </a:r>
          <a:r>
            <a:rPr lang="zh-TW" altLang="en-US" sz="1900" b="1" kern="1200" dirty="0">
              <a:latin typeface="微軟正黑體" panose="020B0604030504040204" pitchFamily="34" charset="-120"/>
              <a:ea typeface="微軟正黑體" panose="020B0604030504040204" pitchFamily="34" charset="-120"/>
            </a:rPr>
            <a:t>日至</a:t>
          </a: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21</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7</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10</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363282"/>
          <a:ext cx="4824536" cy="80612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b="1" kern="1200" dirty="0">
              <a:latin typeface="微軟正黑體" panose="020B0604030504040204" pitchFamily="34" charset="-120"/>
              <a:ea typeface="微軟正黑體" panose="020B0604030504040204" pitchFamily="34" charset="-120"/>
            </a:rPr>
            <a:t>技藝教育資訊網</a:t>
          </a:r>
        </a:p>
        <a:p>
          <a:pPr marL="0" lvl="0" indent="0" algn="ctr" defTabSz="577850">
            <a:lnSpc>
              <a:spcPct val="90000"/>
            </a:lnSpc>
            <a:spcBef>
              <a:spcPct val="0"/>
            </a:spcBef>
            <a:spcAft>
              <a:spcPct val="35000"/>
            </a:spcAft>
            <a:buNone/>
          </a:pPr>
          <a:r>
            <a:rPr lang="en-US" altLang="en-US" sz="1300" b="1" kern="1200" dirty="0">
              <a:latin typeface="微軟正黑體" panose="020B0604030504040204" pitchFamily="34" charset="-120"/>
              <a:ea typeface="微軟正黑體" panose="020B0604030504040204" pitchFamily="34" charset="-120"/>
            </a:rPr>
            <a:t>https://140.122.103.235/</a:t>
          </a:r>
          <a:endParaRPr lang="zh-TW" altLang="en-US" sz="1300" b="1" kern="1200" dirty="0">
            <a:latin typeface="微軟正黑體" panose="020B0604030504040204" pitchFamily="34" charset="-120"/>
            <a:ea typeface="微軟正黑體" panose="020B0604030504040204" pitchFamily="34" charset="-120"/>
          </a:endParaRPr>
        </a:p>
      </dsp:txBody>
      <dsp:txXfrm>
        <a:off x="39352" y="402634"/>
        <a:ext cx="4745832" cy="727425"/>
      </dsp:txXfrm>
    </dsp:sp>
    <dsp:sp modelId="{19EBBB8D-881C-4EA6-B89E-1338984005A9}">
      <dsp:nvSpPr>
        <dsp:cNvPr id="0" name=""/>
        <dsp:cNvSpPr/>
      </dsp:nvSpPr>
      <dsp:spPr>
        <a:xfrm>
          <a:off x="0" y="1282462"/>
          <a:ext cx="4824536" cy="80612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b="1" kern="1200" dirty="0">
              <a:latin typeface="微軟正黑體" panose="020B0604030504040204" pitchFamily="34" charset="-120"/>
              <a:ea typeface="微軟正黑體" panose="020B0604030504040204" pitchFamily="34" charset="-120"/>
            </a:rPr>
            <a:t>全國實用技能學程輔導分發委員會</a:t>
          </a:r>
          <a:br>
            <a:rPr lang="en-US" altLang="zh-TW" sz="1300" b="1" kern="1200" dirty="0">
              <a:latin typeface="微軟正黑體" panose="020B0604030504040204" pitchFamily="34" charset="-120"/>
              <a:ea typeface="微軟正黑體" panose="020B0604030504040204" pitchFamily="34" charset="-120"/>
            </a:rPr>
          </a:br>
          <a:r>
            <a:rPr lang="en-US" altLang="zh-TW" sz="1300" b="1" kern="1200" dirty="0">
              <a:latin typeface="微軟正黑體" panose="020B0604030504040204" pitchFamily="34" charset="-120"/>
              <a:ea typeface="微軟正黑體" panose="020B0604030504040204" pitchFamily="34" charset="-120"/>
            </a:rPr>
            <a:t>https://www.pntcv.ntct.edu.tw/ischool/publish_page/201/</a:t>
          </a:r>
          <a:endParaRPr lang="zh-TW" altLang="en-US" sz="1300" b="1" kern="1200" dirty="0">
            <a:latin typeface="微軟正黑體" panose="020B0604030504040204" pitchFamily="34" charset="-120"/>
            <a:ea typeface="微軟正黑體" panose="020B0604030504040204" pitchFamily="34" charset="-120"/>
          </a:endParaRPr>
        </a:p>
      </dsp:txBody>
      <dsp:txXfrm>
        <a:off x="39352" y="1321814"/>
        <a:ext cx="4745832" cy="7274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40562"/>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latin typeface="微軟正黑體" pitchFamily="34" charset="-120"/>
              <a:ea typeface="微軟正黑體" pitchFamily="34" charset="-120"/>
            </a:rPr>
            <a:t>佔五專各校科組核定招生名額</a:t>
          </a:r>
          <a:r>
            <a:rPr lang="en-US" altLang="zh-TW" sz="1800" b="1" i="0" kern="1200" dirty="0">
              <a:latin typeface="微軟正黑體" pitchFamily="34" charset="-120"/>
              <a:ea typeface="微軟正黑體" pitchFamily="34" charset="-120"/>
            </a:rPr>
            <a:t>50%-100%</a:t>
          </a:r>
          <a:r>
            <a:rPr lang="zh-TW" altLang="en-US" sz="1800" b="1" i="0" kern="1200" dirty="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2979513"/>
        <a:ext cx="6879501" cy="887355"/>
      </dsp:txXfrm>
    </dsp:sp>
    <dsp:sp modelId="{612C8EBA-AECD-4375-B086-FF608DEEDB88}">
      <dsp:nvSpPr>
        <dsp:cNvPr id="0" name=""/>
        <dsp:cNvSpPr/>
      </dsp:nvSpPr>
      <dsp:spPr>
        <a:xfrm>
          <a:off x="10318" y="2855611"/>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64273" y="2909566"/>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17-21</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3-8</a:t>
          </a:r>
          <a:r>
            <a:rPr lang="zh-TW" altLang="en-US" sz="2000" b="1" kern="1200" dirty="0">
              <a:latin typeface="微軟正黑體" pitchFamily="34" charset="-120"/>
              <a:ea typeface="微軟正黑體" pitchFamily="34" charset="-120"/>
            </a:rPr>
            <a:t>日志願選填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10</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0" y="4120027"/>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570" y="4176597"/>
        <a:ext cx="1045702" cy="11226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五專招生學校寄發免試入學現場登記分發通知單</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五專免試入學報名</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17</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28</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B0F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0"/>
          <a:ext cx="8136904" cy="731266"/>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北區五專聯合免試入學招生委員會</a:t>
          </a:r>
        </a:p>
      </dsp:txBody>
      <dsp:txXfrm>
        <a:off x="35697" y="35697"/>
        <a:ext cx="8065510" cy="659872"/>
      </dsp:txXfrm>
    </dsp:sp>
    <dsp:sp modelId="{73C9743A-7E25-4985-AF92-5F20D25DA47F}">
      <dsp:nvSpPr>
        <dsp:cNvPr id="0" name=""/>
        <dsp:cNvSpPr/>
      </dsp:nvSpPr>
      <dsp:spPr>
        <a:xfrm>
          <a:off x="0" y="735149"/>
          <a:ext cx="8136904" cy="970334"/>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技專院校招生委員會聯合會</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https://www.jctv.ntut.edu.tw/enter5/</a:t>
          </a:r>
          <a:endParaRPr lang="zh-TW" altLang="en-US" sz="2400" b="1" kern="1200" dirty="0">
            <a:latin typeface="微軟正黑體" pitchFamily="34" charset="-120"/>
            <a:ea typeface="微軟正黑體" pitchFamily="34" charset="-120"/>
          </a:endParaRPr>
        </a:p>
      </dsp:txBody>
      <dsp:txXfrm>
        <a:off x="0" y="735149"/>
        <a:ext cx="8136904" cy="970334"/>
      </dsp:txXfrm>
    </dsp:sp>
    <dsp:sp modelId="{61AB999C-D176-4939-B2FB-9AA0B6F55D0F}">
      <dsp:nvSpPr>
        <dsp:cNvPr id="0" name=""/>
        <dsp:cNvSpPr/>
      </dsp:nvSpPr>
      <dsp:spPr>
        <a:xfrm>
          <a:off x="0" y="1705483"/>
          <a:ext cx="8136904" cy="731266"/>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中區五專聯合免試入學招生委員會</a:t>
          </a:r>
        </a:p>
      </dsp:txBody>
      <dsp:txXfrm>
        <a:off x="35697" y="1741180"/>
        <a:ext cx="8065510" cy="659872"/>
      </dsp:txXfrm>
    </dsp:sp>
    <dsp:sp modelId="{4A9917CE-055A-4058-A1C1-887B9B0F90DE}">
      <dsp:nvSpPr>
        <dsp:cNvPr id="0" name=""/>
        <dsp:cNvSpPr/>
      </dsp:nvSpPr>
      <dsp:spPr>
        <a:xfrm>
          <a:off x="0" y="2436750"/>
          <a:ext cx="8136904" cy="970334"/>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a:t>
          </a:r>
          <a:r>
            <a:rPr lang="en-US" altLang="en-US" sz="2400" b="1" kern="1200" dirty="0" err="1">
              <a:latin typeface="微軟正黑體" pitchFamily="34" charset="-120"/>
              <a:ea typeface="微軟正黑體" pitchFamily="34" charset="-120"/>
            </a:rPr>
            <a:t>exam.jente.edu.tw</a:t>
          </a:r>
          <a:r>
            <a:rPr lang="en-US" altLang="en-US"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 </a:t>
          </a:r>
        </a:p>
      </dsp:txBody>
      <dsp:txXfrm>
        <a:off x="0" y="2436750"/>
        <a:ext cx="8136904" cy="970334"/>
      </dsp:txXfrm>
    </dsp:sp>
    <dsp:sp modelId="{03A3536C-C272-4F07-8157-FF67CBDA6275}">
      <dsp:nvSpPr>
        <dsp:cNvPr id="0" name=""/>
        <dsp:cNvSpPr/>
      </dsp:nvSpPr>
      <dsp:spPr>
        <a:xfrm>
          <a:off x="0" y="3407084"/>
          <a:ext cx="8136904" cy="731266"/>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南區五專聯合免試入學招生委員會</a:t>
          </a:r>
        </a:p>
      </dsp:txBody>
      <dsp:txXfrm>
        <a:off x="35697" y="3442781"/>
        <a:ext cx="8065510" cy="659872"/>
      </dsp:txXfrm>
    </dsp:sp>
    <dsp:sp modelId="{ECAEA49A-D905-45C8-89D4-A595F7C9251E}">
      <dsp:nvSpPr>
        <dsp:cNvPr id="0" name=""/>
        <dsp:cNvSpPr/>
      </dsp:nvSpPr>
      <dsp:spPr>
        <a:xfrm>
          <a:off x="0" y="4138350"/>
          <a:ext cx="8136904" cy="970334"/>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None/>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None/>
            <a:tabLst/>
            <a:defRPr/>
          </a:pPr>
          <a:r>
            <a:rPr lang="en-US" altLang="en-US" sz="2400" b="1" kern="1200" dirty="0">
              <a:latin typeface="微軟正黑體" pitchFamily="34" charset="-120"/>
              <a:ea typeface="微軟正黑體" pitchFamily="34" charset="-120"/>
            </a:rPr>
            <a:t>https://s5.nkuht.edu.tw/</a:t>
          </a:r>
          <a:endParaRPr lang="zh-TW" altLang="en-US" sz="2400" b="1" kern="1200" dirty="0">
            <a:latin typeface="微軟正黑體" pitchFamily="34" charset="-120"/>
            <a:ea typeface="微軟正黑體" pitchFamily="34" charset="-120"/>
          </a:endParaRPr>
        </a:p>
      </dsp:txBody>
      <dsp:txXfrm>
        <a:off x="0" y="4138350"/>
        <a:ext cx="8136904" cy="9703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每週有</a:t>
          </a:r>
          <a:r>
            <a:rPr lang="en-US" altLang="zh-TW" sz="1800" kern="1200" dirty="0">
              <a:latin typeface="微軟正黑體" panose="020B0604030504040204" pitchFamily="34" charset="-120"/>
              <a:ea typeface="微軟正黑體" panose="020B0604030504040204" pitchFamily="34" charset="-120"/>
            </a:rPr>
            <a:t>2-3</a:t>
          </a:r>
          <a:r>
            <a:rPr lang="zh-TW" altLang="en-US" sz="1800"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新增</a:t>
          </a:r>
          <a:r>
            <a:rPr lang="en-US" altLang="zh-TW" sz="1800" kern="1200" dirty="0">
              <a:latin typeface="微軟正黑體" panose="020B0604030504040204" pitchFamily="34" charset="-120"/>
              <a:ea typeface="微軟正黑體" panose="020B0604030504040204" pitchFamily="34" charset="-120"/>
            </a:rPr>
            <a:t>15-30</a:t>
          </a:r>
          <a:r>
            <a:rPr lang="zh-TW" altLang="en-US" sz="1800"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學測數學將分成</a:t>
          </a:r>
          <a:r>
            <a:rPr lang="en-US" altLang="zh-TW" sz="1800" kern="1200" dirty="0">
              <a:latin typeface="微軟正黑體" panose="020B0604030504040204" pitchFamily="34" charset="-120"/>
              <a:ea typeface="微軟正黑體" panose="020B0604030504040204" pitchFamily="34" charset="-120"/>
            </a:rPr>
            <a:t>A</a:t>
          </a:r>
          <a:r>
            <a:rPr lang="zh-TW" altLang="en-US" sz="1800" kern="1200" dirty="0">
              <a:latin typeface="微軟正黑體" panose="020B0604030504040204" pitchFamily="34" charset="-120"/>
              <a:ea typeface="微軟正黑體" panose="020B0604030504040204" pitchFamily="34" charset="-120"/>
            </a:rPr>
            <a:t>、</a:t>
          </a:r>
          <a:r>
            <a:rPr lang="en-US" altLang="zh-TW" sz="1800" kern="1200" dirty="0">
              <a:latin typeface="微軟正黑體" panose="020B0604030504040204" pitchFamily="34" charset="-120"/>
              <a:ea typeface="微軟正黑體" panose="020B0604030504040204" pitchFamily="34" charset="-120"/>
            </a:rPr>
            <a:t>B</a:t>
          </a:r>
          <a:r>
            <a:rPr lang="zh-TW" altLang="en-US" sz="1800"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採計</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甄選入學採用</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F58-1622-4FB3-8059-74C2C5788A68}">
      <dsp:nvSpPr>
        <dsp:cNvPr id="0" name=""/>
        <dsp:cNvSpPr/>
      </dsp:nvSpPr>
      <dsp:spPr>
        <a:xfrm>
          <a:off x="4464" y="0"/>
          <a:ext cx="9135070" cy="993007"/>
        </a:xfrm>
        <a:prstGeom prst="rect">
          <a:avLst/>
        </a:prstGeom>
        <a:blipFill rotWithShape="0">
          <a:blip xmlns:r="http://schemas.openxmlformats.org/officeDocument/2006/relationships" r:embed="rId1"/>
          <a:tile tx="0" ty="0" sx="100000" sy="100000" flip="none" algn="tl"/>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rtl="0">
            <a:lnSpc>
              <a:spcPct val="90000"/>
            </a:lnSpc>
            <a:spcBef>
              <a:spcPct val="0"/>
            </a:spcBef>
            <a:spcAft>
              <a:spcPct val="35000"/>
            </a:spcAft>
            <a:buNone/>
          </a:pPr>
          <a:r>
            <a:rPr lang="zh-TW" altLang="en-US" sz="4800" b="1" kern="1200" dirty="0">
              <a:solidFill>
                <a:srgbClr val="C00000"/>
              </a:solidFill>
              <a:latin typeface="微軟正黑體" pitchFamily="34" charset="-120"/>
              <a:ea typeface="微軟正黑體" pitchFamily="34" charset="-120"/>
            </a:rPr>
            <a:t>掌握志願選填秘訣</a:t>
          </a:r>
        </a:p>
      </dsp:txBody>
      <dsp:txXfrm>
        <a:off x="4464" y="0"/>
        <a:ext cx="9135070" cy="993007"/>
      </dsp:txXfrm>
    </dsp:sp>
    <dsp:sp modelId="{683B46E5-535F-46AD-B91D-F250EA9D844A}">
      <dsp:nvSpPr>
        <dsp:cNvPr id="0" name=""/>
        <dsp:cNvSpPr/>
      </dsp:nvSpPr>
      <dsp:spPr>
        <a:xfrm>
          <a:off x="4464" y="993007"/>
          <a:ext cx="9135070" cy="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掌握外部因素</a:t>
          </a: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核對內在因素</a:t>
          </a: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5B1D1-0536-4B84-8EBC-AEDEF96C6FD2}">
      <dsp:nvSpPr>
        <dsp:cNvPr id="0" name=""/>
        <dsp:cNvSpPr/>
      </dsp:nvSpPr>
      <dsp:spPr>
        <a:xfrm>
          <a:off x="4634" y="0"/>
          <a:ext cx="9482258" cy="1934864"/>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掌握外部因素</a:t>
          </a:r>
          <a:br>
            <a:rPr lang="en-US" altLang="zh-TW" sz="4000" b="1" kern="1200" dirty="0">
              <a:solidFill>
                <a:srgbClr val="C00000"/>
              </a:solidFill>
              <a:latin typeface="微軟正黑體" pitchFamily="34" charset="-120"/>
              <a:ea typeface="微軟正黑體" pitchFamily="34" charset="-120"/>
            </a:rPr>
          </a:b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積分愈高，夢想越容易實現</a:t>
          </a:r>
          <a:endParaRPr lang="zh-TW" sz="4000" b="1" kern="1200" dirty="0">
            <a:solidFill>
              <a:schemeClr val="accent6">
                <a:lumMod val="75000"/>
              </a:schemeClr>
            </a:solidFill>
            <a:latin typeface="微軟正黑體" pitchFamily="34" charset="-120"/>
            <a:ea typeface="微軟正黑體" pitchFamily="34" charset="-120"/>
          </a:endParaRPr>
        </a:p>
      </dsp:txBody>
      <dsp:txXfrm>
        <a:off x="61304" y="56670"/>
        <a:ext cx="9368918" cy="18215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可補的</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要專心拼的</a:t>
          </a: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ts val="600"/>
            </a:spcAft>
            <a:buNone/>
          </a:pPr>
          <a:r>
            <a:rPr lang="en-US" altLang="zh-TW" sz="2700" b="1" kern="1200" dirty="0">
              <a:solidFill>
                <a:schemeClr val="tx1"/>
              </a:solidFill>
              <a:latin typeface="微軟正黑體" pitchFamily="34" charset="-120"/>
              <a:ea typeface="微軟正黑體" pitchFamily="34" charset="-120"/>
            </a:rPr>
            <a:t>1.</a:t>
          </a:r>
          <a:r>
            <a:rPr lang="zh-TW" altLang="en-US" sz="2700" b="1" kern="1200" dirty="0">
              <a:solidFill>
                <a:schemeClr val="tx1"/>
              </a:solidFill>
              <a:latin typeface="微軟正黑體" pitchFamily="34" charset="-120"/>
              <a:ea typeface="微軟正黑體" pitchFamily="34" charset="-120"/>
            </a:rPr>
            <a:t>志願序</a:t>
          </a: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marL="0" lvl="0" indent="0" algn="l" defTabSz="1066800">
            <a:lnSpc>
              <a:spcPct val="90000"/>
            </a:lnSpc>
            <a:spcBef>
              <a:spcPct val="0"/>
            </a:spcBef>
            <a:spcAft>
              <a:spcPct val="350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ct val="35000"/>
            </a:spcAft>
            <a:buNone/>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要進一步關心的</a:t>
          </a: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TW" sz="2600" b="1" kern="1200" dirty="0">
              <a:solidFill>
                <a:schemeClr val="tx1"/>
              </a:solidFill>
              <a:latin typeface="微軟正黑體" pitchFamily="34" charset="-120"/>
              <a:ea typeface="微軟正黑體" pitchFamily="34" charset="-120"/>
            </a:rPr>
            <a:t>1.</a:t>
          </a:r>
          <a:r>
            <a:rPr lang="zh-TW" altLang="en-US" sz="2600" b="1" kern="1200" dirty="0">
              <a:solidFill>
                <a:schemeClr val="tx1"/>
              </a:solidFill>
              <a:latin typeface="微軟正黑體" pitchFamily="34" charset="-120"/>
              <a:ea typeface="微軟正黑體" pitchFamily="34" charset="-120"/>
            </a:rPr>
            <a:t>競賽表現</a:t>
          </a:r>
          <a:endParaRPr lang="en-US" altLang="zh-TW" sz="2600" b="1" kern="1200" dirty="0">
            <a:solidFill>
              <a:schemeClr val="tx1"/>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縣級競賽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endParaRPr lang="en-US" altLang="zh-TW" sz="2400" b="1" kern="1200" dirty="0">
            <a:latin typeface="微軟正黑體" pitchFamily="34" charset="-120"/>
            <a:ea typeface="微軟正黑體" pitchFamily="34" charset="-120"/>
          </a:endParaRPr>
        </a:p>
      </dsp:txBody>
      <dsp:txXfrm>
        <a:off x="5040565" y="1728196"/>
        <a:ext cx="2504399" cy="271560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BCF0-F94F-4DF9-9EE2-633529CBEFA3}">
      <dsp:nvSpPr>
        <dsp:cNvPr id="0" name=""/>
        <dsp:cNvSpPr/>
      </dsp:nvSpPr>
      <dsp:spPr>
        <a:xfrm>
          <a:off x="0" y="0"/>
          <a:ext cx="9144000" cy="141763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掌握外部因素</a:t>
          </a: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志願選填策略</a:t>
          </a:r>
          <a:endParaRPr lang="zh-TW" sz="4000" b="1" kern="1200" dirty="0">
            <a:solidFill>
              <a:schemeClr val="accent6">
                <a:lumMod val="75000"/>
              </a:schemeClr>
            </a:solidFill>
            <a:latin typeface="微軟正黑體" pitchFamily="34" charset="-120"/>
            <a:ea typeface="微軟正黑體" pitchFamily="34" charset="-120"/>
          </a:endParaRPr>
        </a:p>
      </dsp:txBody>
      <dsp:txXfrm>
        <a:off x="41521" y="41521"/>
        <a:ext cx="9060958" cy="133459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4464"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判斷目前生涯決定狀況</a:t>
          </a:r>
          <a:endParaRPr lang="zh-TW" sz="4000" b="1" kern="1200" dirty="0">
            <a:solidFill>
              <a:schemeClr val="accent6">
                <a:lumMod val="75000"/>
              </a:schemeClr>
            </a:solidFill>
            <a:latin typeface="微軟正黑體" pitchFamily="34" charset="-120"/>
            <a:ea typeface="微軟正黑體" pitchFamily="34" charset="-120"/>
          </a:endParaRPr>
        </a:p>
      </dsp:txBody>
      <dsp:txXfrm>
        <a:off x="55081" y="50617"/>
        <a:ext cx="9033836" cy="162695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學術傾向或技職傾向</a:t>
          </a:r>
          <a:endParaRPr lang="zh-TW" sz="4000" b="1" kern="1200" dirty="0">
            <a:solidFill>
              <a:schemeClr val="accent6">
                <a:lumMod val="75000"/>
              </a:schemeClr>
            </a:solidFill>
            <a:latin typeface="微軟正黑體" pitchFamily="34" charset="-120"/>
            <a:ea typeface="微軟正黑體" pitchFamily="34" charset="-120"/>
          </a:endParaRPr>
        </a:p>
      </dsp:txBody>
      <dsp:txXfrm>
        <a:off x="50617" y="50617"/>
        <a:ext cx="9033836" cy="162695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EB85-AE8E-4061-BDA3-667A842235D7}">
      <dsp:nvSpPr>
        <dsp:cNvPr id="0" name=""/>
        <dsp:cNvSpPr/>
      </dsp:nvSpPr>
      <dsp:spPr>
        <a:xfrm>
          <a:off x="4434" y="0"/>
          <a:ext cx="9073466" cy="162457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分析自己的志願種類</a:t>
          </a:r>
          <a:endParaRPr lang="zh-TW" sz="4000" b="1" kern="1200" dirty="0">
            <a:solidFill>
              <a:schemeClr val="accent6">
                <a:lumMod val="75000"/>
              </a:schemeClr>
            </a:solidFill>
            <a:latin typeface="微軟正黑體" pitchFamily="34" charset="-120"/>
            <a:ea typeface="微軟正黑體" pitchFamily="34" charset="-120"/>
          </a:endParaRPr>
        </a:p>
      </dsp:txBody>
      <dsp:txXfrm>
        <a:off x="52016" y="47582"/>
        <a:ext cx="8978302" cy="152941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科系關聯性高：核對自己真實能力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科系關聯性低：思考做決定的最重要考量</a:t>
          </a: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想想做決定的原因（自己、環境、重要他人）</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真實衡量自己的能力</a:t>
          </a: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r>
            <a:rPr lang="zh-TW" altLang="en-US" sz="1800" b="1" kern="1200" dirty="0">
              <a:latin typeface="微軟正黑體" pitchFamily="34" charset="-120"/>
              <a:ea typeface="微軟正黑體" pitchFamily="34" charset="-120"/>
            </a:rPr>
            <a:t>。</a:t>
          </a:r>
        </a:p>
      </dsp:txBody>
      <dsp:txXfrm>
        <a:off x="3112940" y="2588171"/>
        <a:ext cx="5113694" cy="1273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列志願清單</a:t>
          </a: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考量做決定的因素</a:t>
          </a: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將志願</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排序</a:t>
          </a:r>
        </a:p>
        <a:p>
          <a:pPr marL="0" lvl="0" indent="0" algn="ctr" defTabSz="1244600">
            <a:lnSpc>
              <a:spcPct val="90000"/>
            </a:lnSpc>
            <a:spcBef>
              <a:spcPct val="0"/>
            </a:spcBef>
            <a:spcAft>
              <a:spcPct val="35000"/>
            </a:spcAft>
            <a:buNone/>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評估</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真實能力</a:t>
          </a: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a:solidFill>
                <a:schemeClr val="tx1"/>
              </a:solidFill>
              <a:latin typeface="微軟正黑體" panose="020B0604030504040204" pitchFamily="34" charset="-120"/>
              <a:ea typeface="微軟正黑體" panose="020B0604030504040204" pitchFamily="34" charset="-120"/>
            </a:rPr>
            <a:t>/</a:t>
          </a:r>
          <a:r>
            <a:rPr lang="zh-TW" altLang="en-US" sz="2800" b="1" kern="1200" dirty="0">
              <a:solidFill>
                <a:schemeClr val="tx1"/>
              </a:solidFill>
              <a:latin typeface="微軟正黑體" panose="020B0604030504040204" pitchFamily="34" charset="-120"/>
              <a:ea typeface="微軟正黑體" panose="020B0604030504040204" pitchFamily="34" charset="-120"/>
            </a:rPr>
            <a:t>科系</a:t>
          </a:r>
        </a:p>
      </dsp:txBody>
      <dsp:txXfrm>
        <a:off x="3071853" y="2882635"/>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85259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16</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27659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17</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387059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18</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323818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20</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25</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29</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30</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https://theme.ndc.gov.tw/manpower/Content_List.aspx?n=315869EEDF0D4401</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a:t>
            </a:fld>
            <a:endParaRPr lang="zh-TW" altLang="en-US"/>
          </a:p>
        </p:txBody>
      </p:sp>
    </p:spTree>
    <p:extLst>
      <p:ext uri="{BB962C8B-B14F-4D97-AF65-F5344CB8AC3E}">
        <p14:creationId xmlns:p14="http://schemas.microsoft.com/office/powerpoint/2010/main" val="243279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31</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35</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36</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錄取門檻需確認</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43</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44</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45</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46</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51</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312912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58</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59</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60</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63</a:t>
            </a:fld>
            <a:endParaRPr lang="zh-TW" altLang="en-US"/>
          </a:p>
        </p:txBody>
      </p:sp>
    </p:spTree>
    <p:extLst>
      <p:ext uri="{BB962C8B-B14F-4D97-AF65-F5344CB8AC3E}">
        <p14:creationId xmlns:p14="http://schemas.microsoft.com/office/powerpoint/2010/main" val="3363207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65</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66</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70</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72</a:t>
            </a:fld>
            <a:endParaRPr lang="zh-TW" altLang="en-US"/>
          </a:p>
        </p:txBody>
      </p:sp>
    </p:spTree>
    <p:extLst>
      <p:ext uri="{BB962C8B-B14F-4D97-AF65-F5344CB8AC3E}">
        <p14:creationId xmlns:p14="http://schemas.microsoft.com/office/powerpoint/2010/main" val="4045196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74</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75</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80</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81</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82</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89</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90</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91</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92</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92</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https://www.gvm.com.tw/article/71051</a:t>
            </a:r>
          </a:p>
          <a:p>
            <a:r>
              <a:rPr lang="en-US" altLang="zh-TW" dirty="0"/>
              <a:t>https://reurl.cc/4m977V</a:t>
            </a:r>
          </a:p>
          <a:p>
            <a:r>
              <a:rPr lang="en-US" altLang="zh-TW" dirty="0"/>
              <a:t>https://www.cheers.com.tw/article/article.action?id=5095174&amp;page=2</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93</a:t>
            </a:fld>
            <a:endParaRPr lang="zh-TW" altLang="en-US"/>
          </a:p>
        </p:txBody>
      </p:sp>
    </p:spTree>
    <p:extLst>
      <p:ext uri="{BB962C8B-B14F-4D97-AF65-F5344CB8AC3E}">
        <p14:creationId xmlns:p14="http://schemas.microsoft.com/office/powerpoint/2010/main" val="25319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10</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13</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2021/3/12</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682E6C9-1A0B-4AF4-BA58-CE8EAB2680C8}"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22E4F85F-D6DC-429B-8C98-62A82D0A8EB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1E9E49-9B72-4FE0-8607-BFD9279231C3}"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F3037BC-62D3-405B-A0A0-D8C9351E2EAC}"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A8133831-5E53-4342-A664-941E50ECC7EC}"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9425835-B7DC-4B83-BB03-71EC96F97D28}"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CB51106-C166-4668-B1A8-AFEA5901056C}"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9418D00-7AB0-4BBF-B809-EC2CBEFD1AB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29A9989-74B1-4729-AF16-F638B6C143B5}"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66081D-BC8A-4C29-830D-54747F391160}"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EFBD6F6-65B8-46EC-BC2F-9B370DE736AF}"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762E3243-BD57-42E0-B1DC-CE21FF715AFA}"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fld id="{DCB20A35-8198-4304-8787-9A97721CA0A2}" type="datetime1">
              <a:rPr lang="zh-TW" altLang="en-US" smtClean="0">
                <a:solidFill>
                  <a:prstClr val="black">
                    <a:tint val="75000"/>
                  </a:prstClr>
                </a:solidFill>
              </a:rPr>
              <a:t>2021/3/12</a:t>
            </a:fld>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C389DE80-A973-43A2-BB1B-57AED880FA49}" type="datetime1">
              <a:rPr lang="zh-TW" altLang="en-US" smtClean="0">
                <a:solidFill>
                  <a:prstClr val="black">
                    <a:tint val="75000"/>
                  </a:prstClr>
                </a:solidFill>
              </a:rPr>
              <a:t>2021/3/12</a:t>
            </a:fld>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A0E81DA-59A3-4C9F-B306-86D1E454FDB6}" type="datetime1">
              <a:rPr lang="zh-TW" altLang="en-US" smtClean="0">
                <a:solidFill>
                  <a:prstClr val="black">
                    <a:tint val="75000"/>
                  </a:prstClr>
                </a:solidFill>
              </a:rPr>
              <a:t>2021/3/12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22.xml"/><Relationship Id="rId3" Type="http://schemas.openxmlformats.org/officeDocument/2006/relationships/slide" Target="slide27.xml"/><Relationship Id="rId7" Type="http://schemas.openxmlformats.org/officeDocument/2006/relationships/slide" Target="slide42.xml"/><Relationship Id="rId12" Type="http://schemas.openxmlformats.org/officeDocument/2006/relationships/slide" Target="slide5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20.xml"/><Relationship Id="rId10" Type="http://schemas.openxmlformats.org/officeDocument/2006/relationships/slide" Target="slide50.xml"/><Relationship Id="rId4" Type="http://schemas.openxmlformats.org/officeDocument/2006/relationships/slide" Target="slide21.xml"/><Relationship Id="rId9" Type="http://schemas.openxmlformats.org/officeDocument/2006/relationships/slide" Target="slide4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2.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3.xml"/><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image" Target="../media/image12.png"/><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4.xml"/><Relationship Id="rId16" Type="http://schemas.openxmlformats.org/officeDocument/2006/relationships/diagramColors" Target="../diagrams/colors1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9.wmf"/><Relationship Id="rId4" Type="http://schemas.openxmlformats.org/officeDocument/2006/relationships/image" Target="../media/image20.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15.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2.jpeg"/></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18" Type="http://schemas.openxmlformats.org/officeDocument/2006/relationships/image" Target="../media/image33.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60.xml"/><Relationship Id="rId16" Type="http://schemas.openxmlformats.org/officeDocument/2006/relationships/diagramColors" Target="../diagrams/colors30.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4.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6.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36.png"/><Relationship Id="rId7" Type="http://schemas.openxmlformats.org/officeDocument/2006/relationships/diagramColors" Target="../diagrams/colors37.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87.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7.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hyperlink" Target="http://www.12basic.chc.edu.tw/index.asp" TargetMode="External"/><Relationship Id="rId4" Type="http://schemas.openxmlformats.org/officeDocument/2006/relationships/image" Target="../media/image39.png"/></Relationships>
</file>

<file path=ppt/slides/_rels/slide93.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notesSlide" Target="../notesSlides/notesSlide66.xml"/><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110</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彰化縣十二年國教宣導團</a:t>
            </a: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林宗仁課程督學</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:110</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8</a:t>
            </a:r>
            <a:r>
              <a:rPr lang="zh-TW" altLang="en-US" sz="2800" b="1">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0" y="13156"/>
            <a:ext cx="9144000" cy="888231"/>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293923" y="1197392"/>
            <a:ext cx="8613935" cy="720080"/>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196952"/>
            <a:ext cx="2781288" cy="5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321265"/>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rPr>
              <a:t>十二年國教入學方案說明</a:t>
            </a:r>
            <a:endParaRPr kumimoji="0"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lnSpc>
                  <a:spcPct val="90000"/>
                </a:lnSpc>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id="{89B3FE93-1CC5-44A8-AF46-D7F920F39B42}"/>
                </a:ext>
              </a:extLst>
            </p:cNvPr>
            <p:cNvSpPr/>
            <p:nvPr/>
          </p:nvSpPr>
          <p:spPr>
            <a:xfrm>
              <a:off x="599457" y="4250728"/>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id="{CD01D2D6-B8F3-44CB-A1C5-5D68765CE927}"/>
                </a:ext>
              </a:extLst>
            </p:cNvPr>
            <p:cNvSpPr/>
            <p:nvPr/>
          </p:nvSpPr>
          <p:spPr>
            <a:xfrm>
              <a:off x="3403786" y="3154268"/>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sz="1400" b="1" kern="1200" dirty="0">
                  <a:solidFill>
                    <a:srgbClr val="FF0000"/>
                  </a:solidFill>
                  <a:latin typeface="微軟正黑體" panose="020B0604030504040204" pitchFamily="34" charset="-120"/>
                  <a:ea typeface="微軟正黑體" panose="020B0604030504040204" pitchFamily="34" charset="-120"/>
                </a:rPr>
                <a:t>(</a:t>
              </a:r>
              <a:r>
                <a:rPr lang="zh-TW" altLang="en-US" sz="1400" b="1" kern="1200" dirty="0">
                  <a:solidFill>
                    <a:srgbClr val="FF0000"/>
                  </a:solidFill>
                  <a:latin typeface="微軟正黑體" panose="020B0604030504040204" pitchFamily="34" charset="-120"/>
                  <a:ea typeface="微軟正黑體" panose="020B0604030504040204" pitchFamily="34" charset="-120"/>
                </a:rPr>
                <a:t>本區</a:t>
              </a:r>
              <a:r>
                <a:rPr lang="zh-TW" altLang="en-US" sz="1400" b="1" dirty="0">
                  <a:solidFill>
                    <a:srgbClr val="FF0000"/>
                  </a:solidFill>
                  <a:latin typeface="微軟正黑體" panose="020B0604030504040204" pitchFamily="34" charset="-120"/>
                  <a:ea typeface="微軟正黑體" panose="020B0604030504040204" pitchFamily="34" charset="-120"/>
                </a:rPr>
                <a:t>無辦理</a:t>
              </a:r>
              <a:r>
                <a:rPr lang="en-US" altLang="zh-TW" sz="1400"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id="{DDC99330-DA9A-4421-9BCD-38DF8D05FD48}"/>
                </a:ext>
              </a:extLst>
            </p:cNvPr>
            <p:cNvSpPr/>
            <p:nvPr/>
          </p:nvSpPr>
          <p:spPr>
            <a:xfrm>
              <a:off x="3418228" y="4004756"/>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sp>
        <p:nvSpPr>
          <p:cNvPr id="7" name="標題 1"/>
          <p:cNvSpPr txBox="1">
            <a:spLocks/>
          </p:cNvSpPr>
          <p:nvPr/>
        </p:nvSpPr>
        <p:spPr bwMode="auto">
          <a:xfrm>
            <a:off x="0" y="0"/>
            <a:ext cx="9144000" cy="95810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575045" y="4856829"/>
            <a:ext cx="2304692" cy="497674"/>
            <a:chOff x="219907" y="1949852"/>
            <a:chExt cx="2304692"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9059" y="2035199"/>
              <a:ext cx="2275540" cy="4110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id="{7E523D09-E58D-449F-A0C2-EC2D5AFCDEEF}"/>
              </a:ext>
            </a:extLst>
          </p:cNvPr>
          <p:cNvSpPr/>
          <p:nvPr/>
        </p:nvSpPr>
        <p:spPr>
          <a:xfrm>
            <a:off x="558517" y="3104981"/>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微軟正黑體" panose="020B0604030504040204" pitchFamily="34" charset="-120"/>
                <a:ea typeface="微軟正黑體" panose="020B0604030504040204" pitchFamily="34" charset="-120"/>
              </a:rPr>
              <a:t>完全免試</a:t>
            </a:r>
          </a:p>
        </p:txBody>
      </p:sp>
      <p:sp>
        <p:nvSpPr>
          <p:cNvPr id="2" name="矩形 1">
            <a:extLst>
              <a:ext uri="{FF2B5EF4-FFF2-40B4-BE49-F238E27FC236}">
                <a16:creationId xmlns:a16="http://schemas.microsoft.com/office/drawing/2014/main" id="{D6AC42F4-3022-4BDE-8D11-31CEC3665B64}"/>
              </a:ext>
            </a:extLst>
          </p:cNvPr>
          <p:cNvSpPr/>
          <p:nvPr/>
        </p:nvSpPr>
        <p:spPr>
          <a:xfrm>
            <a:off x="3362362" y="3075609"/>
            <a:ext cx="2558256" cy="92884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6624145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6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2060"/>
                </a:solidFill>
                <a:latin typeface="微軟正黑體" pitchFamily="34" charset="-120"/>
                <a:ea typeface="微軟正黑體" pitchFamily="34" charset="-120"/>
                <a:cs typeface="華康儷粗圓"/>
              </a:rPr>
              <a:t>        </a:t>
            </a:r>
            <a:r>
              <a:rPr lang="zh-TW" altLang="en-US" sz="2800" b="1" dirty="0">
                <a:solidFill>
                  <a:srgbClr val="002060"/>
                </a:solidFill>
                <a:latin typeface="微軟正黑體" pitchFamily="34" charset="-120"/>
                <a:ea typeface="微軟正黑體" pitchFamily="34" charset="-120"/>
                <a:cs typeface="華康儷粗圓"/>
              </a:rPr>
              <a:t>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14</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2" end="2"/>
                                            </p:txEl>
                                          </p:spTgt>
                                        </p:tgtEl>
                                        <p:attrNameLst>
                                          <p:attrName>r</p:attrName>
                                        </p:attrNameLst>
                                      </p:cBhvr>
                                    </p:animRot>
                                    <p:animRot by="-240000">
                                      <p:cBhvr>
                                        <p:cTn id="7" dur="200" fill="hold">
                                          <p:stCondLst>
                                            <p:cond delay="200"/>
                                          </p:stCondLst>
                                        </p:cTn>
                                        <p:tgtEl>
                                          <p:spTgt spid="9">
                                            <p:txEl>
                                              <p:pRg st="2" end="2"/>
                                            </p:txEl>
                                          </p:spTgt>
                                        </p:tgtEl>
                                        <p:attrNameLst>
                                          <p:attrName>r</p:attrName>
                                        </p:attrNameLst>
                                      </p:cBhvr>
                                    </p:animRot>
                                    <p:animRot by="240000">
                                      <p:cBhvr>
                                        <p:cTn id="8" dur="200" fill="hold">
                                          <p:stCondLst>
                                            <p:cond delay="400"/>
                                          </p:stCondLst>
                                        </p:cTn>
                                        <p:tgtEl>
                                          <p:spTgt spid="9">
                                            <p:txEl>
                                              <p:pRg st="2" end="2"/>
                                            </p:txEl>
                                          </p:spTgt>
                                        </p:tgtEl>
                                        <p:attrNameLst>
                                          <p:attrName>r</p:attrName>
                                        </p:attrNameLst>
                                      </p:cBhvr>
                                    </p:animRot>
                                    <p:animRot by="-240000">
                                      <p:cBhvr>
                                        <p:cTn id="9" dur="200" fill="hold">
                                          <p:stCondLst>
                                            <p:cond delay="600"/>
                                          </p:stCondLst>
                                        </p:cTn>
                                        <p:tgtEl>
                                          <p:spTgt spid="9">
                                            <p:txEl>
                                              <p:pRg st="2" end="2"/>
                                            </p:txEl>
                                          </p:spTgt>
                                        </p:tgtEl>
                                        <p:attrNameLst>
                                          <p:attrName>r</p:attrName>
                                        </p:attrNameLst>
                                      </p:cBhvr>
                                    </p:animRot>
                                    <p:animRot by="120000">
                                      <p:cBhvr>
                                        <p:cTn id="10"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26976" y="1340768"/>
            <a:ext cx="8571812" cy="49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試辦學習區完全免試入學</a:t>
            </a:r>
            <a:endParaRPr lang="en-US" altLang="zh-TW" sz="36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本縣</a:t>
            </a:r>
            <a:r>
              <a:rPr lang="zh-TW" altLang="en-US" sz="2800" b="1" u="sng" dirty="0">
                <a:solidFill>
                  <a:srgbClr val="002060"/>
                </a:solidFill>
                <a:latin typeface="微軟正黑體" pitchFamily="34" charset="-120"/>
                <a:ea typeface="微軟正黑體" pitchFamily="34" charset="-120"/>
                <a:cs typeface="華康儷粗圓"/>
              </a:rPr>
              <a:t>文興高中</a:t>
            </a:r>
            <a:r>
              <a:rPr lang="zh-TW" altLang="en-US" sz="2800" b="1" dirty="0">
                <a:solidFill>
                  <a:srgbClr val="002060"/>
                </a:solidFill>
                <a:latin typeface="微軟正黑體" pitchFamily="34" charset="-120"/>
                <a:ea typeface="微軟正黑體" pitchFamily="34" charset="-120"/>
                <a:cs typeface="華康儷粗圓"/>
              </a:rPr>
              <a:t>及</a:t>
            </a:r>
            <a:r>
              <a:rPr lang="zh-TW" altLang="en-US" sz="2800" b="1" u="sng" dirty="0">
                <a:solidFill>
                  <a:srgbClr val="002060"/>
                </a:solidFill>
                <a:latin typeface="微軟正黑體" pitchFamily="34" charset="-120"/>
                <a:ea typeface="微軟正黑體" pitchFamily="34" charset="-120"/>
                <a:cs typeface="華康儷粗圓"/>
              </a:rPr>
              <a:t>達德商工</a:t>
            </a:r>
            <a:r>
              <a:rPr lang="zh-TW" altLang="en-US" sz="2800" b="1" dirty="0">
                <a:solidFill>
                  <a:srgbClr val="002060"/>
                </a:solidFill>
                <a:latin typeface="微軟正黑體" pitchFamily="34" charset="-120"/>
                <a:ea typeface="微軟正黑體" pitchFamily="34" charset="-120"/>
                <a:cs typeface="華康儷粗圓"/>
              </a:rPr>
              <a:t>試辦學習區</a:t>
            </a:r>
            <a:r>
              <a:rPr lang="zh-TW" altLang="en-US" sz="2800" b="1" dirty="0">
                <a:solidFill>
                  <a:srgbClr val="FF0000"/>
                </a:solidFill>
                <a:latin typeface="微軟正黑體" pitchFamily="34" charset="-120"/>
                <a:ea typeface="微軟正黑體" pitchFamily="34" charset="-120"/>
                <a:cs typeface="華康儷粗圓"/>
              </a:rPr>
              <a:t>完全免試入學</a:t>
            </a:r>
            <a:r>
              <a:rPr lang="zh-TW" altLang="en-US" sz="2800" b="1" dirty="0">
                <a:solidFill>
                  <a:srgbClr val="002060"/>
                </a:solidFill>
                <a:latin typeface="微軟正黑體" pitchFamily="34" charset="-120"/>
                <a:ea typeface="微軟正黑體" pitchFamily="34" charset="-120"/>
                <a:cs typeface="華康儷粗圓"/>
              </a:rPr>
              <a:t>管道。</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報名日期：</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6</a:t>
            </a:r>
            <a:r>
              <a:rPr lang="zh-TW" altLang="en-US" sz="2800" b="1" dirty="0">
                <a:solidFill>
                  <a:srgbClr val="FF0000"/>
                </a:solidFill>
                <a:latin typeface="微軟正黑體" pitchFamily="34" charset="-120"/>
                <a:ea typeface="微軟正黑體" pitchFamily="34" charset="-120"/>
                <a:cs typeface="華康儷粗圓"/>
              </a:rPr>
              <a:t>日至</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7</a:t>
            </a:r>
            <a:r>
              <a:rPr lang="zh-TW" altLang="en-US" sz="2800" b="1" dirty="0">
                <a:solidFill>
                  <a:srgbClr val="FF0000"/>
                </a:solidFill>
                <a:latin typeface="微軟正黑體" pitchFamily="34" charset="-120"/>
                <a:ea typeface="微軟正黑體" pitchFamily="34" charset="-120"/>
                <a:cs typeface="華康儷粗圓"/>
              </a:rPr>
              <a:t>日 </a:t>
            </a:r>
            <a:r>
              <a:rPr lang="zh-TW" altLang="en-US" sz="2800" b="1" dirty="0">
                <a:solidFill>
                  <a:srgbClr val="002060"/>
                </a:solidFill>
                <a:latin typeface="微軟正黑體" pitchFamily="34" charset="-120"/>
                <a:ea typeface="微軟正黑體" pitchFamily="34" charset="-120"/>
                <a:cs typeface="華康儷粗圓"/>
              </a:rPr>
              <a:t>報名</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文興高中、達德商工收件</a:t>
            </a:r>
            <a:r>
              <a:rPr lang="zh-TW" altLang="en-US" sz="2800" b="1" dirty="0">
                <a:solidFill>
                  <a:srgbClr val="002060"/>
                </a:solidFill>
                <a:latin typeface="微軟正黑體" pitchFamily="34" charset="-120"/>
                <a:ea typeface="微軟正黑體" pitchFamily="34" charset="-120"/>
                <a:cs typeface="華康儷粗圓"/>
              </a:rPr>
              <a:t>）</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rPr>
              <a:t>報名資格：</a:t>
            </a:r>
            <a:endParaRPr lang="en-US" altLang="zh-TW" sz="2800" b="1" dirty="0">
              <a:solidFill>
                <a:srgbClr val="002060"/>
              </a:solidFill>
              <a:latin typeface="微軟正黑體" pitchFamily="34" charset="-120"/>
              <a:ea typeface="微軟正黑體" pitchFamily="34" charset="-120"/>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限彰化二區</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002060"/>
                </a:solidFill>
                <a:latin typeface="微軟正黑體" pitchFamily="34" charset="-120"/>
                <a:ea typeface="微軟正黑體" pitchFamily="34" charset="-120"/>
                <a:cs typeface="華康儷粗圓"/>
              </a:rPr>
              <a:t>南區</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002060"/>
                </a:solidFill>
                <a:latin typeface="微軟正黑體" pitchFamily="34" charset="-120"/>
                <a:ea typeface="微軟正黑體" pitchFamily="34" charset="-120"/>
                <a:cs typeface="華康儷粗圓"/>
              </a:rPr>
              <a:t>之國中應屆畢業生報名。</a:t>
            </a:r>
            <a:endParaRPr lang="en-US" altLang="zh-TW" sz="28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學生限選擇一校一科報名。</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1/4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99284" y="4809437"/>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15</a:t>
            </a:fld>
            <a:endParaRPr lang="zh-TW" altLang="en-US">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51520" y="1058624"/>
            <a:ext cx="8453576" cy="59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002060"/>
                </a:solidFill>
                <a:latin typeface="微軟正黑體" pitchFamily="34" charset="-120"/>
                <a:ea typeface="微軟正黑體" pitchFamily="34" charset="-120"/>
                <a:cs typeface="華康儷粗圓"/>
              </a:rPr>
              <a:t>試辦學習區完全免試入學</a:t>
            </a:r>
            <a:r>
              <a:rPr lang="en-US" altLang="zh-TW" sz="3200" b="1" dirty="0">
                <a:solidFill>
                  <a:srgbClr val="002060"/>
                </a:solidFill>
                <a:latin typeface="微軟正黑體" pitchFamily="34" charset="-120"/>
                <a:ea typeface="微軟正黑體" pitchFamily="34" charset="-120"/>
                <a:cs typeface="華康儷粗圓"/>
              </a:rPr>
              <a:t>-</a:t>
            </a:r>
            <a:r>
              <a:rPr lang="zh-TW" altLang="en-US" sz="3200" b="1" dirty="0">
                <a:solidFill>
                  <a:srgbClr val="002060"/>
                </a:solidFill>
                <a:latin typeface="微軟正黑體" pitchFamily="34" charset="-120"/>
                <a:ea typeface="微軟正黑體" pitchFamily="34" charset="-120"/>
                <a:cs typeface="華康儷粗圓"/>
              </a:rPr>
              <a:t>彰化二區</a:t>
            </a:r>
            <a:endParaRPr lang="en-US" altLang="zh-TW" sz="32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1633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2/4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97308" y="4581128"/>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a:extLst>
              <a:ext uri="{FF2B5EF4-FFF2-40B4-BE49-F238E27FC236}">
                <a16:creationId xmlns:a16="http://schemas.microsoft.com/office/drawing/2014/main" id="{21E87A3C-093F-4144-A3BF-9061D1C4BBD2}"/>
              </a:ext>
            </a:extLst>
          </p:cNvPr>
          <p:cNvPicPr>
            <a:picLocks noChangeAspect="1"/>
          </p:cNvPicPr>
          <p:nvPr/>
        </p:nvPicPr>
        <p:blipFill rotWithShape="1">
          <a:blip r:embed="rId19"/>
          <a:srcRect l="15351" t="24801" r="39763" b="13601"/>
          <a:stretch/>
        </p:blipFill>
        <p:spPr>
          <a:xfrm>
            <a:off x="971600" y="1599693"/>
            <a:ext cx="6768752" cy="5072099"/>
          </a:xfrm>
          <a:prstGeom prst="rect">
            <a:avLst/>
          </a:prstGeom>
        </p:spPr>
      </p:pic>
      <p:sp>
        <p:nvSpPr>
          <p:cNvPr id="3" name="投影片編號版面配置區 2">
            <a:extLst>
              <a:ext uri="{FF2B5EF4-FFF2-40B4-BE49-F238E27FC236}">
                <a16:creationId xmlns:a16="http://schemas.microsoft.com/office/drawing/2014/main" id="{B2538DBC-58AE-4266-8EC4-F9ECB3E5420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16</a:t>
            </a:fld>
            <a:endParaRPr lang="zh-TW" altLang="en-US">
              <a:solidFill>
                <a:prstClr val="black">
                  <a:tint val="75000"/>
                </a:prstClr>
              </a:solidFill>
            </a:endParaRPr>
          </a:p>
        </p:txBody>
      </p:sp>
    </p:spTree>
    <p:extLst>
      <p:ext uri="{BB962C8B-B14F-4D97-AF65-F5344CB8AC3E}">
        <p14:creationId xmlns:p14="http://schemas.microsoft.com/office/powerpoint/2010/main" val="903829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50136" y="1468083"/>
            <a:ext cx="8043212" cy="2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002060"/>
                </a:solidFill>
                <a:latin typeface="微軟正黑體" pitchFamily="34" charset="-120"/>
                <a:ea typeface="微軟正黑體" pitchFamily="34" charset="-120"/>
                <a:cs typeface="華康儷粗圓"/>
              </a:rPr>
              <a:t>超額比序積分調整</a:t>
            </a:r>
            <a:endParaRPr lang="en-US" altLang="zh-TW" sz="32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「社團參與」積分採計上限調整為</a:t>
            </a:r>
            <a:r>
              <a:rPr lang="en-US" altLang="zh-TW" sz="2800" b="1" dirty="0">
                <a:solidFill>
                  <a:srgbClr val="FF0000"/>
                </a:solidFill>
                <a:latin typeface="微軟正黑體" pitchFamily="34" charset="-120"/>
                <a:ea typeface="微軟正黑體" pitchFamily="34" charset="-120"/>
                <a:cs typeface="華康儷粗圓"/>
              </a:rPr>
              <a:t>4</a:t>
            </a:r>
            <a:r>
              <a:rPr lang="zh-TW" altLang="en-US" sz="2800" b="1" dirty="0">
                <a:solidFill>
                  <a:srgbClr val="002060"/>
                </a:solidFill>
                <a:latin typeface="微軟正黑體" pitchFamily="34" charset="-120"/>
                <a:ea typeface="微軟正黑體" pitchFamily="34" charset="-120"/>
                <a:cs typeface="華康儷粗圓"/>
              </a:rPr>
              <a:t>分</a:t>
            </a:r>
            <a:endParaRPr lang="en-US" altLang="zh-TW" sz="28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「競賽表現」採計上限維持</a:t>
            </a:r>
            <a:r>
              <a:rPr lang="en-US" altLang="zh-TW" sz="2800" b="1" dirty="0">
                <a:solidFill>
                  <a:srgbClr val="002060"/>
                </a:solidFill>
                <a:latin typeface="微軟正黑體" pitchFamily="34" charset="-120"/>
                <a:ea typeface="微軟正黑體" pitchFamily="34" charset="-120"/>
                <a:cs typeface="華康儷粗圓"/>
              </a:rPr>
              <a:t>6</a:t>
            </a:r>
            <a:r>
              <a:rPr lang="zh-TW" altLang="en-US" sz="2800" b="1" dirty="0">
                <a:solidFill>
                  <a:srgbClr val="002060"/>
                </a:solidFill>
                <a:latin typeface="微軟正黑體" pitchFamily="34" charset="-120"/>
                <a:ea typeface="微軟正黑體" pitchFamily="34" charset="-120"/>
                <a:cs typeface="華康儷粗圓"/>
              </a:rPr>
              <a:t>分，積分相同時比序項目順序不變</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79"/>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3/4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88424" y="4755049"/>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a:extLst>
              <a:ext uri="{FF2B5EF4-FFF2-40B4-BE49-F238E27FC236}">
                <a16:creationId xmlns:a16="http://schemas.microsoft.com/office/drawing/2014/main" id="{710A475C-925C-4FD0-9141-887786C9B0DB}"/>
              </a:ext>
            </a:extLst>
          </p:cNvPr>
          <p:cNvPicPr>
            <a:picLocks noChangeAspect="1"/>
          </p:cNvPicPr>
          <p:nvPr/>
        </p:nvPicPr>
        <p:blipFill rotWithShape="1">
          <a:blip r:embed="rId19"/>
          <a:srcRect l="29551" t="33710" r="30494" b="45274"/>
          <a:stretch/>
        </p:blipFill>
        <p:spPr>
          <a:xfrm>
            <a:off x="250136" y="4084271"/>
            <a:ext cx="7998882" cy="2424465"/>
          </a:xfrm>
          <a:prstGeom prst="rect">
            <a:avLst/>
          </a:prstGeom>
        </p:spPr>
      </p:pic>
      <p:sp>
        <p:nvSpPr>
          <p:cNvPr id="3" name="矩形 2">
            <a:extLst>
              <a:ext uri="{FF2B5EF4-FFF2-40B4-BE49-F238E27FC236}">
                <a16:creationId xmlns:a16="http://schemas.microsoft.com/office/drawing/2014/main" id="{25BA1275-614E-492F-BD9F-8E14E4519349}"/>
              </a:ext>
            </a:extLst>
          </p:cNvPr>
          <p:cNvSpPr/>
          <p:nvPr/>
        </p:nvSpPr>
        <p:spPr>
          <a:xfrm>
            <a:off x="894982" y="4084271"/>
            <a:ext cx="1012722" cy="568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B4552918-18E1-437D-9B81-3374665FB812}"/>
              </a:ext>
            </a:extLst>
          </p:cNvPr>
          <p:cNvSpPr/>
          <p:nvPr/>
        </p:nvSpPr>
        <p:spPr>
          <a:xfrm>
            <a:off x="894982" y="5296502"/>
            <a:ext cx="1012722" cy="508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B76B7B37-DF6D-414D-A3A9-081E392EABBF}"/>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17</a:t>
            </a:fld>
            <a:endParaRPr lang="zh-TW" altLang="en-US">
              <a:solidFill>
                <a:prstClr val="black">
                  <a:tint val="75000"/>
                </a:prstClr>
              </a:solidFill>
            </a:endParaRPr>
          </a:p>
        </p:txBody>
      </p:sp>
    </p:spTree>
    <p:extLst>
      <p:ext uri="{BB962C8B-B14F-4D97-AF65-F5344CB8AC3E}">
        <p14:creationId xmlns:p14="http://schemas.microsoft.com/office/powerpoint/2010/main" val="2534577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標題 1"/>
          <p:cNvSpPr txBox="1">
            <a:spLocks/>
          </p:cNvSpPr>
          <p:nvPr/>
        </p:nvSpPr>
        <p:spPr>
          <a:xfrm>
            <a:off x="11435" y="-2446"/>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4/4</a:t>
            </a:r>
            <a:endParaRPr kumimoji="1" lang="zh-TW" altLang="en-US" sz="4400" b="1" dirty="0">
              <a:solidFill>
                <a:prstClr val="white"/>
              </a:solidFill>
              <a:latin typeface="微軟正黑體" pitchFamily="34" charset="-120"/>
              <a:ea typeface="微軟正黑體" pitchFamily="34" charset="-120"/>
            </a:endParaRPr>
          </a:p>
        </p:txBody>
      </p:sp>
      <p:sp>
        <p:nvSpPr>
          <p:cNvPr id="13" name="文字方塊 3">
            <a:extLst>
              <a:ext uri="{FF2B5EF4-FFF2-40B4-BE49-F238E27FC236}">
                <a16:creationId xmlns:a16="http://schemas.microsoft.com/office/drawing/2014/main" id="{8C17B83B-F87A-443A-BBE2-5725C7CB3CE0}"/>
              </a:ext>
            </a:extLst>
          </p:cNvPr>
          <p:cNvSpPr txBox="1">
            <a:spLocks noChangeArrowheads="1"/>
          </p:cNvSpPr>
          <p:nvPr/>
        </p:nvSpPr>
        <p:spPr bwMode="auto">
          <a:xfrm>
            <a:off x="254288" y="1742885"/>
            <a:ext cx="8453576" cy="420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rPr>
              <a:t>特色招生專業群科甄選入學</a:t>
            </a:r>
            <a:endParaRPr lang="en-US" altLang="zh-TW" sz="3600" b="1" dirty="0">
              <a:solidFill>
                <a:srgbClr val="002060"/>
              </a:solidFill>
              <a:latin typeface="微軟正黑體" pitchFamily="34" charset="-120"/>
              <a:ea typeface="微軟正黑體" pitchFamily="34" charset="-120"/>
            </a:endParaRPr>
          </a:p>
          <a:p>
            <a:pPr marL="893763" indent="-538163"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rPr>
              <a:t>國立彰化師範大學附屬高級工業職業學校</a:t>
            </a:r>
            <a:endParaRPr lang="en-US" altLang="zh-TW" sz="3200" b="1" dirty="0">
              <a:solidFill>
                <a:srgbClr val="002060"/>
              </a:solidFill>
              <a:latin typeface="微軟正黑體" pitchFamily="34" charset="-120"/>
              <a:ea typeface="微軟正黑體" pitchFamily="34" charset="-120"/>
            </a:endParaRPr>
          </a:p>
          <a:p>
            <a:pPr marL="893763" lvl="1" indent="0" algn="just" eaLnBrk="1" hangingPunct="1">
              <a:lnSpc>
                <a:spcPct val="110000"/>
              </a:lnSpc>
              <a:spcAft>
                <a:spcPts val="1200"/>
              </a:spcAft>
              <a:buClr>
                <a:srgbClr val="C0504D"/>
              </a:buClr>
              <a:buSzPct val="85000"/>
            </a:pPr>
            <a:r>
              <a:rPr lang="en-US" altLang="zh-TW" sz="3200" b="1" dirty="0">
                <a:solidFill>
                  <a:srgbClr val="002060"/>
                </a:solidFill>
                <a:latin typeface="微軟正黑體" pitchFamily="34" charset="-120"/>
                <a:ea typeface="微軟正黑體" pitchFamily="34" charset="-120"/>
              </a:rPr>
              <a:t> (</a:t>
            </a:r>
            <a:r>
              <a:rPr lang="zh-TW" altLang="en-US" sz="3200" b="1" dirty="0">
                <a:solidFill>
                  <a:srgbClr val="002060"/>
                </a:solidFill>
                <a:latin typeface="微軟正黑體" pitchFamily="34" charset="-120"/>
                <a:ea typeface="微軟正黑體" pitchFamily="34" charset="-120"/>
              </a:rPr>
              <a:t>汽車科及建築科</a:t>
            </a:r>
            <a:r>
              <a:rPr lang="en-US" altLang="zh-TW" sz="3200" b="1" dirty="0">
                <a:solidFill>
                  <a:srgbClr val="002060"/>
                </a:solidFill>
                <a:latin typeface="微軟正黑體" pitchFamily="34" charset="-120"/>
                <a:ea typeface="微軟正黑體" pitchFamily="34" charset="-120"/>
              </a:rPr>
              <a:t>)</a:t>
            </a:r>
          </a:p>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高職學校科別增刪</a:t>
            </a: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cs typeface="華康儷粗圓"/>
              </a:rPr>
              <a:t>正德高中職業類科停止招生</a:t>
            </a:r>
            <a:endParaRPr lang="en-US" altLang="zh-TW" sz="32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cs typeface="華康儷粗圓"/>
              </a:rPr>
              <a:t>其餘各校招生科別以當年度簡章為主</a:t>
            </a:r>
            <a:endParaRPr lang="en-US" altLang="zh-TW" sz="3200" b="1" dirty="0">
              <a:solidFill>
                <a:srgbClr val="002060"/>
              </a:solidFill>
              <a:latin typeface="微軟正黑體" pitchFamily="34" charset="-120"/>
              <a:ea typeface="微軟正黑體" pitchFamily="34" charset="-120"/>
              <a:cs typeface="華康儷粗圓"/>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16416" y="469474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20D8CDD4-FA28-40DE-8DA1-D188B26513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18</a:t>
            </a:fld>
            <a:endParaRPr lang="zh-TW" altLang="en-US">
              <a:solidFill>
                <a:prstClr val="black">
                  <a:tint val="75000"/>
                </a:prstClr>
              </a:solidFill>
            </a:endParaRPr>
          </a:p>
        </p:txBody>
      </p:sp>
    </p:spTree>
    <p:extLst>
      <p:ext uri="{BB962C8B-B14F-4D97-AF65-F5344CB8AC3E}">
        <p14:creationId xmlns:p14="http://schemas.microsoft.com/office/powerpoint/2010/main" val="1508950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3786423744"/>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a:extLst>
              <a:ext uri="{FF2B5EF4-FFF2-40B4-BE49-F238E27FC236}">
                <a16:creationId xmlns:a16="http://schemas.microsoft.com/office/drawing/2014/main" id="{585934B5-C0A4-421C-8CBB-80B7FF938EAE}"/>
              </a:ext>
            </a:extLst>
          </p:cNvPr>
          <p:cNvSpPr txBox="1"/>
          <p:nvPr/>
        </p:nvSpPr>
        <p:spPr>
          <a:xfrm>
            <a:off x="1997690" y="6356350"/>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83029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1403648" y="6371767"/>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引自國家發展委員會產業人力供需資訊網</a:t>
            </a:r>
            <a:r>
              <a:rPr lang="en-US" altLang="zh-TW" dirty="0">
                <a:solidFill>
                  <a:prstClr val="black"/>
                </a:solidFill>
                <a:latin typeface="微軟正黑體" panose="020B0604030504040204" pitchFamily="34" charset="-120"/>
                <a:ea typeface="微軟正黑體" panose="020B0604030504040204" pitchFamily="34" charset="-120"/>
              </a:rPr>
              <a:t>-2030</a:t>
            </a:r>
            <a:r>
              <a:rPr lang="zh-TW" altLang="en-US" dirty="0">
                <a:solidFill>
                  <a:prstClr val="black"/>
                </a:solidFill>
                <a:latin typeface="微軟正黑體" panose="020B0604030504040204" pitchFamily="34" charset="-120"/>
                <a:ea typeface="微軟正黑體" panose="020B0604030504040204" pitchFamily="34" charset="-120"/>
              </a:rPr>
              <a:t>年整體人力需求推估</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0" y="0"/>
            <a:ext cx="9144000" cy="72008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未來產經發展趨勢</a:t>
            </a:r>
          </a:p>
        </p:txBody>
      </p:sp>
      <p:pic>
        <p:nvPicPr>
          <p:cNvPr id="5" name="圖片 4">
            <a:extLst>
              <a:ext uri="{FF2B5EF4-FFF2-40B4-BE49-F238E27FC236}">
                <a16:creationId xmlns:a16="http://schemas.microsoft.com/office/drawing/2014/main" id="{5BC66BED-FB5E-41EB-8FD7-6995048AF27C}"/>
              </a:ext>
            </a:extLst>
          </p:cNvPr>
          <p:cNvPicPr>
            <a:picLocks noChangeAspect="1"/>
          </p:cNvPicPr>
          <p:nvPr/>
        </p:nvPicPr>
        <p:blipFill rotWithShape="1">
          <a:blip r:embed="rId3"/>
          <a:srcRect l="27951" t="23400" r="11413" b="26200"/>
          <a:stretch/>
        </p:blipFill>
        <p:spPr>
          <a:xfrm>
            <a:off x="179512" y="1147200"/>
            <a:ext cx="8704001" cy="4730071"/>
          </a:xfrm>
          <a:prstGeom prst="rect">
            <a:avLst/>
          </a:prstGeom>
        </p:spPr>
      </p:pic>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094161554"/>
              </p:ext>
            </p:extLst>
          </p:nvPr>
        </p:nvGraphicFramePr>
        <p:xfrm>
          <a:off x="179512" y="2609209"/>
          <a:ext cx="6307998" cy="4056815"/>
        </p:xfrm>
        <a:graphic>
          <a:graphicData uri="http://schemas.openxmlformats.org/drawingml/2006/table">
            <a:tbl>
              <a:tblPr firstRow="1" bandRow="1">
                <a:tableStyleId>{08FB837D-C827-4EFA-A057-4D05807E0F7C}</a:tableStyleId>
              </a:tblPr>
              <a:tblGrid>
                <a:gridCol w="366744">
                  <a:extLst>
                    <a:ext uri="{9D8B030D-6E8A-4147-A177-3AD203B41FA5}">
                      <a16:colId xmlns:a16="http://schemas.microsoft.com/office/drawing/2014/main" val="20000"/>
                    </a:ext>
                  </a:extLst>
                </a:gridCol>
                <a:gridCol w="5941254">
                  <a:extLst>
                    <a:ext uri="{9D8B030D-6E8A-4147-A177-3AD203B41FA5}">
                      <a16:colId xmlns:a16="http://schemas.microsoft.com/office/drawing/2014/main" val="20001"/>
                    </a:ext>
                  </a:extLst>
                </a:gridCol>
              </a:tblGrid>
              <a:tr h="460894">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47798">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a:solidFill>
                            <a:schemeClr val="dk1"/>
                          </a:solidFill>
                          <a:latin typeface="微軟正黑體" pitchFamily="34" charset="-120"/>
                          <a:ea typeface="微軟正黑體" pitchFamily="34" charset="-120"/>
                          <a:cs typeface="+mn-cs"/>
                        </a:rPr>
                        <a:t>國際技能競賽</a:t>
                      </a:r>
                      <a:r>
                        <a:rPr lang="en-US" altLang="zh-TW" sz="2000" b="0" kern="1200" dirty="0">
                          <a:solidFill>
                            <a:schemeClr val="dk1"/>
                          </a:solidFill>
                          <a:latin typeface="微軟正黑體" pitchFamily="34" charset="-120"/>
                          <a:ea typeface="微軟正黑體" pitchFamily="34" charset="-120"/>
                          <a:cs typeface="+mn-cs"/>
                        </a:rPr>
                        <a:t>(</a:t>
                      </a:r>
                      <a:r>
                        <a:rPr lang="zh-TW" altLang="en-US" sz="2000" b="0" kern="1200" dirty="0">
                          <a:solidFill>
                            <a:schemeClr val="dk1"/>
                          </a:solidFill>
                          <a:latin typeface="微軟正黑體" pitchFamily="34" charset="-120"/>
                          <a:ea typeface="微軟正黑體" pitchFamily="34" charset="-120"/>
                          <a:cs typeface="+mn-cs"/>
                        </a:rPr>
                        <a:t>含科技展覽</a:t>
                      </a:r>
                      <a:r>
                        <a:rPr lang="en-US" altLang="zh-TW" sz="2000" b="0" kern="1200" dirty="0">
                          <a:solidFill>
                            <a:schemeClr val="dk1"/>
                          </a:solidFill>
                          <a:latin typeface="微軟正黑體" pitchFamily="34" charset="-120"/>
                          <a:ea typeface="微軟正黑體" pitchFamily="34" charset="-120"/>
                          <a:cs typeface="+mn-cs"/>
                        </a:rPr>
                        <a:t>)</a:t>
                      </a:r>
                      <a:endParaRPr lang="zh-TW" altLang="en-US" sz="20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349794">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368609">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506595">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672337">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20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506595">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744193">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a:solidFill>
                            <a:schemeClr val="tx1"/>
                          </a:solidFill>
                          <a:latin typeface="微軟正黑體" pitchFamily="34" charset="-120"/>
                          <a:ea typeface="微軟正黑體" pitchFamily="34" charset="-120"/>
                          <a:cs typeface="Times New Roman"/>
                        </a:rPr>
                        <a:t>PR</a:t>
                      </a:r>
                      <a:r>
                        <a:rPr lang="zh-TW" altLang="en-US" sz="2000" b="0" kern="100" dirty="0">
                          <a:solidFill>
                            <a:schemeClr val="tx1"/>
                          </a:solidFill>
                          <a:latin typeface="微軟正黑體" pitchFamily="34" charset="-120"/>
                          <a:ea typeface="微軟正黑體" pitchFamily="34" charset="-120"/>
                          <a:cs typeface="Times New Roman"/>
                        </a:rPr>
                        <a:t>值七十以上者</a:t>
                      </a:r>
                      <a:r>
                        <a:rPr lang="en-US" altLang="zh-TW" sz="2000" b="0" kern="100" dirty="0">
                          <a:solidFill>
                            <a:schemeClr val="tx1"/>
                          </a:solidFill>
                          <a:latin typeface="微軟正黑體" pitchFamily="34" charset="-120"/>
                          <a:ea typeface="微軟正黑體" pitchFamily="34" charset="-120"/>
                          <a:cs typeface="Times New Roman"/>
                        </a:rPr>
                        <a:t>(</a:t>
                      </a:r>
                      <a:r>
                        <a:rPr lang="zh-TW" altLang="en-US" sz="2000" b="0" kern="100" dirty="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179512" y="1055292"/>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50127" y="1135959"/>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7141"/>
            <a:ext cx="9144000" cy="805598"/>
          </a:xfrm>
          <a:prstGeom prst="rect">
            <a:avLst/>
          </a:prstGeom>
          <a:solidFill>
            <a:schemeClr val="tx1">
              <a:lumMod val="85000"/>
              <a:lumOff val="1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年技優甄審入學</a:t>
            </a:r>
          </a:p>
        </p:txBody>
      </p:sp>
      <p:graphicFrame>
        <p:nvGraphicFramePr>
          <p:cNvPr id="16" name="資料庫圖表 15"/>
          <p:cNvGraphicFramePr/>
          <p:nvPr>
            <p:extLst>
              <p:ext uri="{D42A27DB-BD31-4B8C-83A1-F6EECF244321}">
                <p14:modId xmlns:p14="http://schemas.microsoft.com/office/powerpoint/2010/main" val="1515920863"/>
              </p:ext>
            </p:extLst>
          </p:nvPr>
        </p:nvGraphicFramePr>
        <p:xfrm>
          <a:off x="6527888" y="2543877"/>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20</a:t>
            </a:fld>
            <a:endParaRPr lang="zh-TW" altLang="en-US" dirty="0">
              <a:solidFill>
                <a:prstClr val="black">
                  <a:tint val="75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719510906"/>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id="{1EB6790E-28D7-4D61-90BA-39F89BEB6BE8}"/>
              </a:ext>
            </a:extLst>
          </p:cNvPr>
          <p:cNvSpPr txBox="1"/>
          <p:nvPr/>
        </p:nvSpPr>
        <p:spPr>
          <a:xfrm>
            <a:off x="2051720" y="6428391"/>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1830517815"/>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id="{28A270A3-A328-489C-8260-3088353516CB}"/>
              </a:ext>
            </a:extLst>
          </p:cNvPr>
          <p:cNvSpPr/>
          <p:nvPr/>
        </p:nvSpPr>
        <p:spPr>
          <a:xfrm>
            <a:off x="2051720" y="2348880"/>
            <a:ext cx="5760640"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200" dirty="0"/>
              <a:t>110</a:t>
            </a:r>
            <a:r>
              <a:rPr lang="zh-TW" altLang="en-US" sz="3200" dirty="0"/>
              <a:t>年優先免試入學</a:t>
            </a:r>
            <a:r>
              <a:rPr lang="en-US" altLang="zh-TW" sz="3200" dirty="0"/>
              <a:t>-</a:t>
            </a:r>
            <a:r>
              <a:rPr lang="zh-TW" altLang="en-US" sz="3200" dirty="0"/>
              <a:t>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694090194"/>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solidFill>
                            <a:srgbClr val="FF0000"/>
                          </a:solidFill>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2" name="投影片編號版面配置區 1">
            <a:extLst>
              <a:ext uri="{FF2B5EF4-FFF2-40B4-BE49-F238E27FC236}">
                <a16:creationId xmlns:a16="http://schemas.microsoft.com/office/drawing/2014/main"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23</a:t>
            </a:fld>
            <a:endParaRPr lang="zh-TW" altLang="en-US" dirty="0">
              <a:solidFill>
                <a:prstClr val="black">
                  <a:tint val="75000"/>
                </a:prstClr>
              </a:solidFill>
            </a:endParaRPr>
          </a:p>
        </p:txBody>
      </p:sp>
      <p:sp>
        <p:nvSpPr>
          <p:cNvPr id="3" name="矩形 2">
            <a:extLst>
              <a:ext uri="{FF2B5EF4-FFF2-40B4-BE49-F238E27FC236}">
                <a16:creationId xmlns:a16="http://schemas.microsoft.com/office/drawing/2014/main" id="{4A9F90C3-76DB-4D64-B364-19FAB02BB541}"/>
              </a:ext>
            </a:extLst>
          </p:cNvPr>
          <p:cNvSpPr/>
          <p:nvPr/>
        </p:nvSpPr>
        <p:spPr>
          <a:xfrm>
            <a:off x="827584" y="3789040"/>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07F5D5C-2070-4248-93AA-A506BB2842D2}"/>
              </a:ext>
            </a:extLst>
          </p:cNvPr>
          <p:cNvSpPr/>
          <p:nvPr/>
        </p:nvSpPr>
        <p:spPr>
          <a:xfrm>
            <a:off x="7236296" y="3801319"/>
            <a:ext cx="981472" cy="334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EF16F7B3-775D-4AF6-935D-944EEC18452F}"/>
              </a:ext>
            </a:extLst>
          </p:cNvPr>
          <p:cNvSpPr/>
          <p:nvPr/>
        </p:nvSpPr>
        <p:spPr>
          <a:xfrm>
            <a:off x="827584" y="4149080"/>
            <a:ext cx="115212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058C6B89-EF40-4248-870B-64C99BD1D1E3}"/>
              </a:ext>
            </a:extLst>
          </p:cNvPr>
          <p:cNvSpPr/>
          <p:nvPr/>
        </p:nvSpPr>
        <p:spPr>
          <a:xfrm>
            <a:off x="7236296" y="4174395"/>
            <a:ext cx="981472" cy="3344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24</a:t>
            </a:fld>
            <a:endParaRPr lang="zh-TW" altLang="en-US">
              <a:solidFill>
                <a:prstClr val="black">
                  <a:tint val="75000"/>
                </a:prstClr>
              </a:solidFill>
            </a:endParaRPr>
          </a:p>
        </p:txBody>
      </p:sp>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105</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140</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136</a:t>
            </a:r>
          </a:p>
          <a:p>
            <a:r>
              <a:rPr lang="zh-TW" altLang="en-US" sz="2400" dirty="0">
                <a:latin typeface="微軟正黑體" pitchFamily="34" charset="-120"/>
                <a:ea typeface="微軟正黑體" pitchFamily="34" charset="-120"/>
              </a:rPr>
              <a:t>彰藝普</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30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kumimoji="0" lang="en-US" altLang="zh-TW" sz="2400" dirty="0">
                <a:latin typeface="微軟正黑體" pitchFamily="34" charset="-120"/>
                <a:ea typeface="微軟正黑體" pitchFamily="34" charset="-120"/>
              </a:rPr>
              <a:t>30</a:t>
            </a: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48</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48</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113</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lang="en-US" altLang="zh-TW" sz="2400" dirty="0">
                <a:latin typeface="微軟正黑體" pitchFamily="34" charset="-120"/>
                <a:ea typeface="微軟正黑體" pitchFamily="34" charset="-120"/>
              </a:rPr>
              <a:t>90</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70</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4" name="文字方塊 13"/>
          <p:cNvSpPr txBox="1"/>
          <p:nvPr/>
        </p:nvSpPr>
        <p:spPr>
          <a:xfrm>
            <a:off x="231237" y="6408310"/>
            <a:ext cx="5183708"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1222"/>
            <a:ext cx="9144000" cy="865188"/>
          </a:xfrm>
          <a:prstGeom prst="round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p>
            <a:pPr algn="ctr" eaLnBrk="0" fontAlgn="base" hangingPunct="0">
              <a:spcBef>
                <a:spcPct val="0"/>
              </a:spcBef>
              <a:spcAft>
                <a:spcPct val="0"/>
              </a:spcAft>
            </a:pPr>
            <a:r>
              <a:rPr lang="en-US" altLang="zh-TW" sz="4400" b="1" dirty="0">
                <a:solidFill>
                  <a:schemeClr val="bg1"/>
                </a:solidFill>
                <a:latin typeface="微軟正黑體" pitchFamily="34" charset="-120"/>
                <a:ea typeface="微軟正黑體" pitchFamily="34" charset="-120"/>
                <a:cs typeface="+mj-cs"/>
              </a:rPr>
              <a:t>110</a:t>
            </a:r>
            <a:r>
              <a:rPr lang="zh-TW" altLang="en-US" sz="4400" b="1" dirty="0">
                <a:solidFill>
                  <a:schemeClr val="bg1"/>
                </a:solidFill>
                <a:latin typeface="微軟正黑體" pitchFamily="34" charset="-120"/>
                <a:ea typeface="微軟正黑體" pitchFamily="34" charset="-120"/>
                <a:cs typeface="+mj-cs"/>
              </a:rPr>
              <a:t>年彰化區高中職優先免試入學名額</a:t>
            </a:r>
          </a:p>
        </p:txBody>
      </p:sp>
      <p:sp>
        <p:nvSpPr>
          <p:cNvPr id="2" name="投影片編號版面配置區 1">
            <a:extLst>
              <a:ext uri="{FF2B5EF4-FFF2-40B4-BE49-F238E27FC236}">
                <a16:creationId xmlns:a16="http://schemas.microsoft.com/office/drawing/2014/main"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5" name="矩形: 圓角 4">
            <a:extLst>
              <a:ext uri="{FF2B5EF4-FFF2-40B4-BE49-F238E27FC236}">
                <a16:creationId xmlns:a16="http://schemas.microsoft.com/office/drawing/2014/main" id="{D2533C69-3D90-4E25-A78D-524F48951FC4}"/>
              </a:ext>
            </a:extLst>
          </p:cNvPr>
          <p:cNvSpPr/>
          <p:nvPr/>
        </p:nvSpPr>
        <p:spPr>
          <a:xfrm>
            <a:off x="5610648" y="1816705"/>
            <a:ext cx="1584748" cy="23399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280</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prstClr val="black"/>
                </a:solidFill>
                <a:latin typeface="微軟正黑體" pitchFamily="34" charset="-120"/>
                <a:ea typeface="微軟正黑體" pitchFamily="34" charset="-120"/>
              </a:rPr>
              <a:t>正德 </a:t>
            </a:r>
            <a:r>
              <a:rPr lang="en-US" altLang="zh-TW" sz="2400" dirty="0">
                <a:solidFill>
                  <a:prstClr val="black"/>
                </a:solidFill>
                <a:latin typeface="微軟正黑體" pitchFamily="34" charset="-120"/>
                <a:ea typeface="微軟正黑體" pitchFamily="34" charset="-120"/>
              </a:rPr>
              <a:t>40</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15</a:t>
            </a:r>
          </a:p>
        </p:txBody>
      </p:sp>
      <p:sp>
        <p:nvSpPr>
          <p:cNvPr id="9" name="矩形: 圓角 8">
            <a:extLst>
              <a:ext uri="{FF2B5EF4-FFF2-40B4-BE49-F238E27FC236}">
                <a16:creationId xmlns:a16="http://schemas.microsoft.com/office/drawing/2014/main" id="{51DEDE5D-2C32-45C1-BC24-20267CE7A8E2}"/>
              </a:ext>
            </a:extLst>
          </p:cNvPr>
          <p:cNvSpPr/>
          <p:nvPr/>
        </p:nvSpPr>
        <p:spPr>
          <a:xfrm>
            <a:off x="2441814" y="5552121"/>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1542+</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115</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1657</a:t>
            </a:r>
            <a:endParaRPr lang="zh-TW" altLang="en-US" dirty="0">
              <a:solidFill>
                <a:schemeClr val="bg1"/>
              </a:solidFill>
            </a:endParaRPr>
          </a:p>
        </p:txBody>
      </p:sp>
      <p:sp>
        <p:nvSpPr>
          <p:cNvPr id="17" name="矩形: 圓角 16">
            <a:extLst>
              <a:ext uri="{FF2B5EF4-FFF2-40B4-BE49-F238E27FC236}">
                <a16:creationId xmlns:a16="http://schemas.microsoft.com/office/drawing/2014/main" id="{FD615566-66CC-43B4-887B-6C404FCA8522}"/>
              </a:ext>
            </a:extLst>
          </p:cNvPr>
          <p:cNvSpPr/>
          <p:nvPr/>
        </p:nvSpPr>
        <p:spPr>
          <a:xfrm>
            <a:off x="6827626" y="391328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chemeClr val="bg1"/>
                </a:solidFill>
                <a:latin typeface="微軟正黑體" panose="020B0604030504040204" pitchFamily="34" charset="-120"/>
                <a:ea typeface="微軟正黑體" panose="020B0604030504040204" pitchFamily="34" charset="-120"/>
              </a:rPr>
              <a:t>私立</a:t>
            </a:r>
            <a:r>
              <a:rPr lang="en-US" altLang="zh-TW" sz="2400" dirty="0">
                <a:solidFill>
                  <a:schemeClr val="bg1"/>
                </a:solidFill>
                <a:latin typeface="微軟正黑體" panose="020B0604030504040204" pitchFamily="34" charset="-120"/>
                <a:ea typeface="微軟正黑體" panose="020B0604030504040204" pitchFamily="34" charset="-120"/>
              </a:rPr>
              <a:t>410</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C02D6B5C-2EEA-4D93-AE15-59DCDF338351}"/>
              </a:ext>
            </a:extLst>
          </p:cNvPr>
          <p:cNvSpPr/>
          <p:nvPr/>
        </p:nvSpPr>
        <p:spPr>
          <a:xfrm>
            <a:off x="6695054" y="5005692"/>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dirty="0">
                <a:solidFill>
                  <a:schemeClr val="bg1"/>
                </a:solidFill>
                <a:latin typeface="微軟正黑體" panose="020B0604030504040204" pitchFamily="34" charset="-120"/>
                <a:ea typeface="微軟正黑體" panose="020B0604030504040204" pitchFamily="34" charset="-120"/>
              </a:rPr>
              <a:t>總名額 </a:t>
            </a:r>
            <a:r>
              <a:rPr lang="en-US" altLang="zh-TW" sz="3600" dirty="0">
                <a:solidFill>
                  <a:schemeClr val="bg1"/>
                </a:solidFill>
                <a:latin typeface="微軟正黑體" panose="020B0604030504040204" pitchFamily="34" charset="-120"/>
                <a:ea typeface="微軟正黑體" panose="020B0604030504040204" pitchFamily="34" charset="-120"/>
              </a:rPr>
              <a:t>2067</a:t>
            </a:r>
          </a:p>
        </p:txBody>
      </p:sp>
      <p:sp>
        <p:nvSpPr>
          <p:cNvPr id="16" name="箭號: 向右 15">
            <a:extLst>
              <a:ext uri="{FF2B5EF4-FFF2-40B4-BE49-F238E27FC236}">
                <a16:creationId xmlns:a16="http://schemas.microsoft.com/office/drawing/2014/main" id="{61811565-01FB-446E-AB8B-1C59CCD14E48}"/>
              </a:ext>
            </a:extLst>
          </p:cNvPr>
          <p:cNvSpPr/>
          <p:nvPr/>
        </p:nvSpPr>
        <p:spPr>
          <a:xfrm>
            <a:off x="6169587" y="5703079"/>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id="{2EEE83CF-BBFA-4280-8F60-8FED607F0FDD}"/>
              </a:ext>
            </a:extLst>
          </p:cNvPr>
          <p:cNvSpPr/>
          <p:nvPr/>
        </p:nvSpPr>
        <p:spPr>
          <a:xfrm>
            <a:off x="7524328" y="4501963"/>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a:extLst/>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110</a:t>
            </a:r>
            <a:r>
              <a:rPr lang="zh-TW" altLang="en-US" dirty="0"/>
              <a:t>年免試入學</a:t>
            </a:r>
          </a:p>
        </p:txBody>
      </p:sp>
      <p:graphicFrame>
        <p:nvGraphicFramePr>
          <p:cNvPr id="5" name="資料庫圖表 4"/>
          <p:cNvGraphicFramePr/>
          <p:nvPr>
            <p:extLst>
              <p:ext uri="{D42A27DB-BD31-4B8C-83A1-F6EECF244321}">
                <p14:modId xmlns:p14="http://schemas.microsoft.com/office/powerpoint/2010/main" val="2284013778"/>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27</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2367966047"/>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芬園鄉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二水鄉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17411"/>
            <a:ext cx="9144000" cy="819301"/>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110</a:t>
            </a:r>
            <a:r>
              <a:rPr lang="zh-TW" altLang="en-US" sz="4400" b="1" dirty="0">
                <a:solidFill>
                  <a:schemeClr val="bg1"/>
                </a:solidFill>
                <a:latin typeface="微軟正黑體" pitchFamily="34" charset="-120"/>
                <a:ea typeface="微軟正黑體" pitchFamily="34" charset="-120"/>
              </a:rPr>
              <a:t>年免試入學</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28</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id="{89FE4A1D-A4A7-4C0A-A91E-7174D9244F6B}"/>
              </a:ext>
            </a:extLst>
          </p:cNvPr>
          <p:cNvGraphicFramePr>
            <a:graphicFrameLocks noGrp="1"/>
          </p:cNvGraphicFramePr>
          <p:nvPr>
            <p:extLst>
              <p:ext uri="{D42A27DB-BD31-4B8C-83A1-F6EECF244321}">
                <p14:modId xmlns:p14="http://schemas.microsoft.com/office/powerpoint/2010/main" val="1380603388"/>
              </p:ext>
            </p:extLst>
          </p:nvPr>
        </p:nvGraphicFramePr>
        <p:xfrm>
          <a:off x="187584" y="1487271"/>
          <a:ext cx="8128832" cy="4606027"/>
        </p:xfrm>
        <a:graphic>
          <a:graphicData uri="http://schemas.openxmlformats.org/drawingml/2006/table">
            <a:tbl>
              <a:tblPr/>
              <a:tblGrid>
                <a:gridCol w="1593495">
                  <a:extLst>
                    <a:ext uri="{9D8B030D-6E8A-4147-A177-3AD203B41FA5}">
                      <a16:colId xmlns:a16="http://schemas.microsoft.com/office/drawing/2014/main" val="4102816170"/>
                    </a:ext>
                  </a:extLst>
                </a:gridCol>
                <a:gridCol w="1593495">
                  <a:extLst>
                    <a:ext uri="{9D8B030D-6E8A-4147-A177-3AD203B41FA5}">
                      <a16:colId xmlns:a16="http://schemas.microsoft.com/office/drawing/2014/main" val="2476343259"/>
                    </a:ext>
                  </a:extLst>
                </a:gridCol>
                <a:gridCol w="1859076">
                  <a:extLst>
                    <a:ext uri="{9D8B030D-6E8A-4147-A177-3AD203B41FA5}">
                      <a16:colId xmlns:a16="http://schemas.microsoft.com/office/drawing/2014/main" val="134334427"/>
                    </a:ext>
                  </a:extLst>
                </a:gridCol>
                <a:gridCol w="1859076">
                  <a:extLst>
                    <a:ext uri="{9D8B030D-6E8A-4147-A177-3AD203B41FA5}">
                      <a16:colId xmlns:a16="http://schemas.microsoft.com/office/drawing/2014/main" val="3251603557"/>
                    </a:ext>
                  </a:extLst>
                </a:gridCol>
                <a:gridCol w="669776">
                  <a:extLst>
                    <a:ext uri="{9D8B030D-6E8A-4147-A177-3AD203B41FA5}">
                      <a16:colId xmlns:a16="http://schemas.microsoft.com/office/drawing/2014/main" val="157687534"/>
                    </a:ext>
                  </a:extLst>
                </a:gridCol>
                <a:gridCol w="553914">
                  <a:extLst>
                    <a:ext uri="{9D8B030D-6E8A-4147-A177-3AD203B41FA5}">
                      <a16:colId xmlns:a16="http://schemas.microsoft.com/office/drawing/2014/main" val="821170504"/>
                    </a:ext>
                  </a:extLst>
                </a:gridCol>
              </a:tblGrid>
              <a:tr h="353100">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649980065"/>
                  </a:ext>
                </a:extLst>
              </a:tr>
              <a:tr h="387088">
                <a:tc rowSpan="2">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食品加工科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52199892"/>
                  </a:ext>
                </a:extLst>
              </a:tr>
              <a:tr h="38834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2171816205"/>
                  </a:ext>
                </a:extLst>
              </a:tr>
              <a:tr h="360653">
                <a:tc rowSpan="3">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3854924"/>
                  </a:ext>
                </a:extLst>
              </a:tr>
              <a:tr h="360653">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3722946143"/>
                  </a:ext>
                </a:extLst>
              </a:tr>
              <a:tr h="42107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579817228"/>
                  </a:ext>
                </a:extLst>
              </a:tr>
              <a:tr h="362539">
                <a:tc rowSpan="2">
                  <a:txBody>
                    <a:bodyPr/>
                    <a:lstStyle/>
                    <a:p>
                      <a:pPr algn="ctr" fontAlgn="ctr">
                        <a:spcAft>
                          <a:spcPts val="0"/>
                        </a:spcAft>
                      </a:pPr>
                      <a:r>
                        <a:rPr lang="zh-TW" sz="21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4819611"/>
                  </a:ext>
                </a:extLst>
              </a:tr>
              <a:tr h="419188">
                <a:tc vMerge="1">
                  <a:txBody>
                    <a:bodyPr/>
                    <a:lstStyle/>
                    <a:p>
                      <a:endParaRPr lang="zh-TW" altLang="en-US"/>
                    </a:p>
                  </a:txBody>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zh-TW" altLang="en-US"/>
                    </a:p>
                  </a:txBody>
                  <a:tcPr/>
                </a:tc>
                <a:extLst>
                  <a:ext uri="{0D108BD9-81ED-4DB2-BD59-A6C34878D82A}">
                    <a16:rowId xmlns:a16="http://schemas.microsoft.com/office/drawing/2014/main" val="2037856797"/>
                  </a:ext>
                </a:extLst>
              </a:tr>
              <a:tr h="388346">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2655634"/>
                  </a:ext>
                </a:extLst>
              </a:tr>
              <a:tr h="388346">
                <a:tc rowSpan="3">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spcAft>
                          <a:spcPts val="0"/>
                        </a:spcAft>
                      </a:pPr>
                      <a:r>
                        <a:rPr lang="en-US"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16</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07555252"/>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流通管理科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3630514197"/>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944349320"/>
                  </a:ext>
                </a:extLst>
              </a:tr>
            </a:tbl>
          </a:graphicData>
        </a:graphic>
      </p:graphicFrame>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8747"/>
            <a:ext cx="9180512" cy="81796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811378527"/>
              </p:ext>
            </p:extLst>
          </p:nvPr>
        </p:nvGraphicFramePr>
        <p:xfrm>
          <a:off x="490459" y="1442393"/>
          <a:ext cx="8244000" cy="5230251"/>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val="20000"/>
                    </a:ext>
                  </a:extLst>
                </a:gridCol>
                <a:gridCol w="2184308">
                  <a:extLst>
                    <a:ext uri="{9D8B030D-6E8A-4147-A177-3AD203B41FA5}">
                      <a16:colId xmlns:a16="http://schemas.microsoft.com/office/drawing/2014/main" val="20001"/>
                    </a:ext>
                  </a:extLst>
                </a:gridCol>
                <a:gridCol w="845538">
                  <a:extLst>
                    <a:ext uri="{9D8B030D-6E8A-4147-A177-3AD203B41FA5}">
                      <a16:colId xmlns:a16="http://schemas.microsoft.com/office/drawing/2014/main" val="20002"/>
                    </a:ext>
                  </a:extLst>
                </a:gridCol>
                <a:gridCol w="2113846">
                  <a:extLst>
                    <a:ext uri="{9D8B030D-6E8A-4147-A177-3AD203B41FA5}">
                      <a16:colId xmlns:a16="http://schemas.microsoft.com/office/drawing/2014/main" val="20003"/>
                    </a:ext>
                  </a:extLst>
                </a:gridCol>
                <a:gridCol w="916000">
                  <a:extLst>
                    <a:ext uri="{9D8B030D-6E8A-4147-A177-3AD203B41FA5}">
                      <a16:colId xmlns:a16="http://schemas.microsoft.com/office/drawing/2014/main" val="20004"/>
                    </a:ext>
                  </a:extLst>
                </a:gridCol>
                <a:gridCol w="775077">
                  <a:extLst>
                    <a:ext uri="{9D8B030D-6E8A-4147-A177-3AD203B41FA5}">
                      <a16:colId xmlns:a16="http://schemas.microsoft.com/office/drawing/2014/main" val="20005"/>
                    </a:ext>
                  </a:extLst>
                </a:gridCol>
              </a:tblGrid>
              <a:tr h="518319">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8389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83896">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配管科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機械科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商業經營科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資料處理科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509654">
                <a:tc rowSpan="2">
                  <a:txBody>
                    <a:bodyPr/>
                    <a:lstStyle/>
                    <a:p>
                      <a:pPr algn="ctr" fontAlgn="ctr"/>
                      <a:r>
                        <a:rPr lang="zh-TW" altLang="en-US" sz="2400" b="0" dirty="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654">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09654">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4440" y="98072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91739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a:solidFill>
                  <a:schemeClr val="bg1"/>
                </a:solidFill>
                <a:latin typeface="微軟正黑體" pitchFamily="34" charset="-120"/>
                <a:ea typeface="微軟正黑體" pitchFamily="34" charset="-120"/>
              </a:rPr>
              <a:t>110</a:t>
            </a:r>
            <a:r>
              <a:rPr lang="zh-TW" altLang="en-US" sz="4800" b="1">
                <a:solidFill>
                  <a:schemeClr val="bg1"/>
                </a:solidFill>
                <a:latin typeface="微軟正黑體" pitchFamily="34" charset="-120"/>
                <a:ea typeface="微軟正黑體" pitchFamily="34" charset="-120"/>
              </a:rPr>
              <a:t>年</a:t>
            </a:r>
            <a:r>
              <a:rPr lang="zh-TW" altLang="en-US" sz="4800" b="1" dirty="0">
                <a:solidFill>
                  <a:schemeClr val="bg1"/>
                </a:solidFill>
                <a:latin typeface="微軟正黑體" pitchFamily="34" charset="-120"/>
                <a:ea typeface="微軟正黑體" pitchFamily="34" charset="-120"/>
              </a:rPr>
              <a:t>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269940578"/>
              </p:ext>
            </p:extLst>
          </p:nvPr>
        </p:nvGraphicFramePr>
        <p:xfrm>
          <a:off x="303294" y="1829975"/>
          <a:ext cx="8445169" cy="4526375"/>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val="20000"/>
                    </a:ext>
                  </a:extLst>
                </a:gridCol>
                <a:gridCol w="2237609">
                  <a:extLst>
                    <a:ext uri="{9D8B030D-6E8A-4147-A177-3AD203B41FA5}">
                      <a16:colId xmlns:a16="http://schemas.microsoft.com/office/drawing/2014/main" val="20001"/>
                    </a:ext>
                  </a:extLst>
                </a:gridCol>
                <a:gridCol w="866171">
                  <a:extLst>
                    <a:ext uri="{9D8B030D-6E8A-4147-A177-3AD203B41FA5}">
                      <a16:colId xmlns:a16="http://schemas.microsoft.com/office/drawing/2014/main" val="20002"/>
                    </a:ext>
                  </a:extLst>
                </a:gridCol>
                <a:gridCol w="2165428">
                  <a:extLst>
                    <a:ext uri="{9D8B030D-6E8A-4147-A177-3AD203B41FA5}">
                      <a16:colId xmlns:a16="http://schemas.microsoft.com/office/drawing/2014/main" val="20003"/>
                    </a:ext>
                  </a:extLst>
                </a:gridCol>
                <a:gridCol w="938352">
                  <a:extLst>
                    <a:ext uri="{9D8B030D-6E8A-4147-A177-3AD203B41FA5}">
                      <a16:colId xmlns:a16="http://schemas.microsoft.com/office/drawing/2014/main" val="20004"/>
                    </a:ext>
                  </a:extLst>
                </a:gridCol>
                <a:gridCol w="793990">
                  <a:extLst>
                    <a:ext uri="{9D8B030D-6E8A-4147-A177-3AD203B41FA5}">
                      <a16:colId xmlns:a16="http://schemas.microsoft.com/office/drawing/2014/main" val="20005"/>
                    </a:ext>
                  </a:extLst>
                </a:gridCol>
              </a:tblGrid>
              <a:tr h="604866">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7997">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竹山高中</a:t>
                      </a:r>
                      <a:endParaRPr lang="en-US" altLang="zh-TW" sz="2400" b="0" i="0" u="none" strike="noStrike" dirty="0">
                        <a:solidFill>
                          <a:schemeClr val="dk1"/>
                        </a:solidFill>
                        <a:effectLst/>
                        <a:latin typeface="微軟正黑體" pitchFamily="34" charset="-120"/>
                        <a:ea typeface="微軟正黑體" pitchFamily="34" charset="-120"/>
                      </a:endParaRPr>
                    </a:p>
                    <a:p>
                      <a:pPr algn="ctr" fontAlgn="ctr"/>
                      <a:r>
                        <a:rPr lang="en-US" altLang="zh-TW" sz="2400" b="0" i="0" u="none" strike="noStrike" dirty="0">
                          <a:solidFill>
                            <a:srgbClr val="FF0000"/>
                          </a:solidFill>
                          <a:effectLst/>
                          <a:latin typeface="微軟正黑體" pitchFamily="34" charset="-120"/>
                          <a:ea typeface="微軟正黑體" pitchFamily="34" charset="-120"/>
                        </a:rPr>
                        <a:t>(</a:t>
                      </a:r>
                      <a:r>
                        <a:rPr lang="zh-TW" altLang="en-US" sz="2400" b="0" i="0" u="none" strike="noStrike" dirty="0">
                          <a:solidFill>
                            <a:srgbClr val="FF0000"/>
                          </a:solidFill>
                          <a:effectLst/>
                          <a:latin typeface="微軟正黑體" pitchFamily="34" charset="-120"/>
                          <a:ea typeface="微軟正黑體" pitchFamily="34" charset="-120"/>
                        </a:rPr>
                        <a:t>限二水</a:t>
                      </a:r>
                      <a:r>
                        <a:rPr lang="en-US" altLang="zh-TW" sz="2400" b="0" i="0" u="none" strike="noStrike" dirty="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6581">
                <a:tc vMerge="1">
                  <a:txBody>
                    <a:bodyPr/>
                    <a:lstStyle/>
                    <a:p>
                      <a:endParaRPr lang="zh-TW" altLang="en-US"/>
                    </a:p>
                  </a:txBody>
                  <a:tcPr/>
                </a:tc>
                <a:tc>
                  <a:txBody>
                    <a:bodyPr/>
                    <a:lstStyle/>
                    <a:p>
                      <a:pPr algn="ctr" fontAlgn="ctr"/>
                      <a:r>
                        <a:rPr lang="zh-TW" altLang="en-US" sz="2200" b="0" u="none" strike="noStrike" dirty="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75292">
                <a:tc vMerge="1">
                  <a:txBody>
                    <a:bodyPr/>
                    <a:lstStyle/>
                    <a:p>
                      <a:endParaRPr lang="zh-TW" altLang="en-US"/>
                    </a:p>
                  </a:txBody>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594753">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8</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789">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畜產保健科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94753">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solidFill>
                            <a:srgbClr val="0070C0"/>
                          </a:solidFill>
                          <a:latin typeface="微軟正黑體" panose="020B0604030504040204" pitchFamily="34" charset="-120"/>
                          <a:ea typeface="微軟正黑體" panose="020B0604030504040204" pitchFamily="34" charset="-120"/>
                        </a:rPr>
                        <a:t>電機科</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en-US" sz="2200" dirty="0">
                          <a:solidFill>
                            <a:srgbClr val="0070C0"/>
                          </a:solidFill>
                          <a:latin typeface="微軟正黑體" panose="020B0604030504040204" pitchFamily="34" charset="-120"/>
                          <a:ea typeface="微軟正黑體" panose="020B0604030504040204" pitchFamily="34" charset="-120"/>
                        </a:rPr>
                        <a:t>夜</a:t>
                      </a:r>
                      <a:r>
                        <a:rPr lang="en-US" altLang="zh-TW" sz="2200" dirty="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1019"/>
            <a:ext cx="9144000" cy="897701"/>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034075469"/>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12322">
                  <a:extLst>
                    <a:ext uri="{9D8B030D-6E8A-4147-A177-3AD203B41FA5}">
                      <a16:colId xmlns:a16="http://schemas.microsoft.com/office/drawing/2014/main" val="20002"/>
                    </a:ext>
                  </a:extLst>
                </a:gridCol>
                <a:gridCol w="221201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0" dirty="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solidFill>
                      <a:schemeClr val="tx2">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solidFill>
                      <a:schemeClr val="tx2">
                        <a:lumMod val="20000"/>
                        <a:lumOff val="8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solidFill>
                      <a:schemeClr val="tx2">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時尚造型科</a:t>
                      </a:r>
                    </a:p>
                  </a:txBody>
                  <a:tcPr marL="5773" marR="5773" marT="5773" marB="0" anchor="ctr">
                    <a:solidFill>
                      <a:schemeClr val="tx2">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餐飲管理科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1" y="3796588"/>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110</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kumimoji="0"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26</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30</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110</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14</a:t>
            </a:r>
            <a:r>
              <a:rPr lang="zh-TW" altLang="en-US" sz="2400" b="1" dirty="0">
                <a:solidFill>
                  <a:schemeClr val="tx1"/>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33</a:t>
            </a:fld>
            <a:endParaRPr lang="zh-TW" altLang="en-US">
              <a:solidFill>
                <a:prstClr val="black">
                  <a:tint val="75000"/>
                </a:prstClr>
              </a:solidFill>
            </a:endParaRPr>
          </a:p>
        </p:txBody>
      </p:sp>
      <p:sp>
        <p:nvSpPr>
          <p:cNvPr id="9" name="手繪多邊形 8"/>
          <p:cNvSpPr/>
          <p:nvPr/>
        </p:nvSpPr>
        <p:spPr>
          <a:xfrm>
            <a:off x="539552" y="2051657"/>
            <a:ext cx="8244000" cy="2304000"/>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110</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17</a:t>
            </a:r>
            <a:r>
              <a:rPr lang="zh-TW" altLang="en-US" sz="2800" b="1" dirty="0">
                <a:solidFill>
                  <a:srgbClr val="C00000"/>
                </a:solidFill>
                <a:latin typeface="微軟正黑體" pitchFamily="34" charset="-120"/>
                <a:ea typeface="微軟正黑體" pitchFamily="34" charset="-120"/>
              </a:rPr>
              <a:t>日 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lang="zh-TW" altLang="en-US" sz="2800" b="1" dirty="0">
                <a:solidFill>
                  <a:srgbClr val="C00000"/>
                </a:solidFill>
                <a:latin typeface="微軟正黑體" pitchFamily="34" charset="-120"/>
                <a:ea typeface="微軟正黑體" pitchFamily="34" charset="-120"/>
              </a:rPr>
              <a:t>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110</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17</a:t>
            </a:r>
            <a:r>
              <a:rPr kumimoji="0" lang="zh-TW" altLang="en-US" sz="2800" b="1" dirty="0">
                <a:solidFill>
                  <a:srgbClr val="C00000"/>
                </a:solidFill>
                <a:latin typeface="微軟正黑體" pitchFamily="34" charset="-120"/>
                <a:ea typeface="微軟正黑體" pitchFamily="34" charset="-120"/>
              </a:rPr>
              <a:t>日下午</a:t>
            </a:r>
            <a:r>
              <a:rPr kumimoji="0"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21097"/>
            <a:ext cx="9144000" cy="633920"/>
          </a:xfrm>
          <a:prstGeom prst="rect">
            <a:avLst/>
          </a:prstGeom>
          <a:solidFill>
            <a:srgbClr val="00206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110</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12067995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solidFill>
                            <a:srgbClr val="FF0000"/>
                          </a:solidFill>
                          <a:latin typeface="微軟正黑體" pitchFamily="34" charset="-120"/>
                          <a:ea typeface="微軟正黑體" pitchFamily="34" charset="-120"/>
                        </a:rPr>
                        <a:t>4</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投影片編號版面配置區 1">
            <a:extLst>
              <a:ext uri="{FF2B5EF4-FFF2-40B4-BE49-F238E27FC236}">
                <a16:creationId xmlns:a16="http://schemas.microsoft.com/office/drawing/2014/main"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34</a:t>
            </a:fld>
            <a:endParaRPr lang="zh-TW" altLang="en-US">
              <a:solidFill>
                <a:prstClr val="black">
                  <a:tint val="75000"/>
                </a:prstClr>
              </a:solidFill>
            </a:endParaRPr>
          </a:p>
        </p:txBody>
      </p:sp>
      <p:sp>
        <p:nvSpPr>
          <p:cNvPr id="15" name="矩形 14">
            <a:extLst>
              <a:ext uri="{FF2B5EF4-FFF2-40B4-BE49-F238E27FC236}">
                <a16:creationId xmlns:a16="http://schemas.microsoft.com/office/drawing/2014/main" id="{7AA18D38-F196-4DAF-8A3D-E435396C7A6C}"/>
              </a:ext>
            </a:extLst>
          </p:cNvPr>
          <p:cNvSpPr/>
          <p:nvPr/>
        </p:nvSpPr>
        <p:spPr>
          <a:xfrm>
            <a:off x="971600" y="4327425"/>
            <a:ext cx="115212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B1FB7DF2-F8B7-432D-BF6B-DAC18670350E}"/>
              </a:ext>
            </a:extLst>
          </p:cNvPr>
          <p:cNvSpPr/>
          <p:nvPr/>
        </p:nvSpPr>
        <p:spPr>
          <a:xfrm>
            <a:off x="7092280" y="4321067"/>
            <a:ext cx="981472" cy="3344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C6DC6F7A-0C30-492D-B0F3-67015E22521D}"/>
              </a:ext>
            </a:extLst>
          </p:cNvPr>
          <p:cNvSpPr/>
          <p:nvPr/>
        </p:nvSpPr>
        <p:spPr>
          <a:xfrm>
            <a:off x="971600" y="4737667"/>
            <a:ext cx="1152128" cy="3600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A8940C0-C66A-4914-83FD-96136363B2F9}"/>
              </a:ext>
            </a:extLst>
          </p:cNvPr>
          <p:cNvSpPr/>
          <p:nvPr/>
        </p:nvSpPr>
        <p:spPr>
          <a:xfrm>
            <a:off x="7092280" y="4736832"/>
            <a:ext cx="981472" cy="3344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041900" y="1136566"/>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525</a:t>
            </a: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410</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kumimoji="0" lang="en-US" altLang="zh-TW" sz="2400" dirty="0">
                <a:latin typeface="微軟正黑體" pitchFamily="34" charset="-120"/>
                <a:ea typeface="微軟正黑體" pitchFamily="34" charset="-120"/>
              </a:rPr>
              <a:t>368</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303</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100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a:t>
            </a:r>
            <a:r>
              <a:rPr kumimoji="0" lang="en-US" altLang="zh-TW" sz="2400" dirty="0">
                <a:latin typeface="微軟正黑體" pitchFamily="34" charset="-120"/>
                <a:ea typeface="微軟正黑體" pitchFamily="34" charset="-120"/>
              </a:rPr>
              <a:t>0</a:t>
            </a: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p>
          <a:p>
            <a:r>
              <a:rPr kumimoji="0" lang="zh-TW" altLang="en-US" sz="2400" dirty="0">
                <a:solidFill>
                  <a:schemeClr val="tx1"/>
                </a:solidFill>
                <a:latin typeface="微軟正黑體" pitchFamily="34" charset="-120"/>
                <a:ea typeface="微軟正黑體" pitchFamily="34" charset="-120"/>
              </a:rPr>
              <a:t>彰師附工  </a:t>
            </a:r>
            <a:r>
              <a:rPr lang="en-US" altLang="zh-TW" sz="2400" dirty="0">
                <a:solidFill>
                  <a:schemeClr val="tx1"/>
                </a:solidFill>
                <a:latin typeface="微軟正黑體" pitchFamily="34" charset="-120"/>
                <a:ea typeface="微軟正黑體" pitchFamily="34" charset="-120"/>
              </a:rPr>
              <a:t>477</a:t>
            </a: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225</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249</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228</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kumimoji="0" lang="en-US" altLang="zh-TW" sz="2400" dirty="0">
                <a:solidFill>
                  <a:schemeClr val="tx1"/>
                </a:solidFill>
                <a:latin typeface="微軟正黑體" pitchFamily="34" charset="-120"/>
                <a:ea typeface="微軟正黑體" pitchFamily="34" charset="-120"/>
              </a:rPr>
              <a:t>240</a:t>
            </a: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268</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097032" y="1862412"/>
            <a:ext cx="1692820" cy="1982383"/>
          </a:xfrm>
          <a:prstGeom prst="rect">
            <a:avLst/>
          </a:prstGeom>
          <a:no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kumimoji="0" lang="en-US" altLang="zh-TW" sz="2400" dirty="0">
                <a:latin typeface="微軟正黑體" pitchFamily="34" charset="-120"/>
                <a:ea typeface="微軟正黑體" pitchFamily="34" charset="-120"/>
              </a:rPr>
              <a:t>110</a:t>
            </a:r>
          </a:p>
          <a:p>
            <a:r>
              <a:rPr kumimoji="0" lang="zh-TW" altLang="en-US" sz="2400" dirty="0">
                <a:solidFill>
                  <a:srgbClr val="002060"/>
                </a:solidFill>
                <a:latin typeface="微軟正黑體" pitchFamily="34" charset="-120"/>
                <a:ea typeface="微軟正黑體" pitchFamily="34" charset="-120"/>
              </a:rPr>
              <a:t>達德 </a:t>
            </a:r>
            <a:r>
              <a:rPr lang="en-US" altLang="zh-TW" sz="2400" dirty="0">
                <a:solidFill>
                  <a:srgbClr val="002060"/>
                </a:solidFill>
                <a:latin typeface="微軟正黑體" pitchFamily="34" charset="-120"/>
                <a:ea typeface="微軟正黑體" pitchFamily="34" charset="-120"/>
              </a:rPr>
              <a:t>351</a:t>
            </a:r>
          </a:p>
          <a:p>
            <a:r>
              <a:rPr kumimoji="0" lang="zh-TW" altLang="en-US" sz="2400" dirty="0">
                <a:solidFill>
                  <a:srgbClr val="002060"/>
                </a:solidFill>
                <a:latin typeface="微軟正黑體" pitchFamily="34" charset="-120"/>
                <a:ea typeface="微軟正黑體" pitchFamily="34" charset="-120"/>
              </a:rPr>
              <a:t>大慶 </a:t>
            </a:r>
            <a:r>
              <a:rPr lang="en-US" altLang="zh-TW" sz="2400" dirty="0">
                <a:solidFill>
                  <a:srgbClr val="002060"/>
                </a:solidFill>
                <a:latin typeface="微軟正黑體" pitchFamily="34" charset="-120"/>
                <a:ea typeface="微軟正黑體" pitchFamily="34" charset="-120"/>
              </a:rPr>
              <a:t>180</a:t>
            </a:r>
          </a:p>
          <a:p>
            <a:r>
              <a:rPr kumimoji="0" lang="zh-TW" altLang="en-US" sz="2400" dirty="0">
                <a:latin typeface="微軟正黑體" pitchFamily="34" charset="-120"/>
                <a:ea typeface="微軟正黑體" pitchFamily="34" charset="-120"/>
              </a:rPr>
              <a:t>正德 </a:t>
            </a:r>
            <a:r>
              <a:rPr kumimoji="0" lang="en-US" altLang="zh-TW" sz="2400" dirty="0">
                <a:latin typeface="微軟正黑體" pitchFamily="34" charset="-120"/>
                <a:ea typeface="微軟正黑體" pitchFamily="34" charset="-120"/>
              </a:rPr>
              <a:t>95</a:t>
            </a:r>
          </a:p>
          <a:p>
            <a:r>
              <a:rPr kumimoji="0" lang="zh-TW" altLang="en-US" sz="2400" dirty="0">
                <a:latin typeface="微軟正黑體" pitchFamily="34" charset="-120"/>
                <a:ea typeface="微軟正黑體" pitchFamily="34" charset="-120"/>
              </a:rPr>
              <a:t>精誠 </a:t>
            </a:r>
            <a:r>
              <a:rPr kumimoji="0" lang="en-US" altLang="zh-TW" sz="2400" dirty="0">
                <a:latin typeface="微軟正黑體" pitchFamily="34" charset="-120"/>
                <a:ea typeface="微軟正黑體" pitchFamily="34" charset="-120"/>
              </a:rPr>
              <a:t>220</a:t>
            </a:r>
          </a:p>
        </p:txBody>
      </p:sp>
      <p:sp>
        <p:nvSpPr>
          <p:cNvPr id="14" name="文字方塊 13"/>
          <p:cNvSpPr txBox="1"/>
          <p:nvPr/>
        </p:nvSpPr>
        <p:spPr>
          <a:xfrm>
            <a:off x="256605" y="6452890"/>
            <a:ext cx="4929271"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5368"/>
            <a:ext cx="9144000" cy="866141"/>
          </a:xfrm>
          <a:prstGeom prst="round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110</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35</a:t>
            </a:fld>
            <a:endParaRPr lang="zh-TW" altLang="en-US">
              <a:solidFill>
                <a:prstClr val="black">
                  <a:tint val="75000"/>
                </a:prstClr>
              </a:solidFill>
            </a:endParaRPr>
          </a:p>
        </p:txBody>
      </p:sp>
      <p:sp>
        <p:nvSpPr>
          <p:cNvPr id="15" name="矩形: 圓角 14">
            <a:extLst>
              <a:ext uri="{FF2B5EF4-FFF2-40B4-BE49-F238E27FC236}">
                <a16:creationId xmlns:a16="http://schemas.microsoft.com/office/drawing/2014/main" id="{8D1FAB8E-5AEE-4BB3-A0FA-5D0105CD8673}"/>
              </a:ext>
            </a:extLst>
          </p:cNvPr>
          <p:cNvSpPr/>
          <p:nvPr/>
        </p:nvSpPr>
        <p:spPr>
          <a:xfrm>
            <a:off x="2721241" y="5577420"/>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4647+</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420</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5067</a:t>
            </a:r>
            <a:endParaRPr lang="zh-TW" altLang="en-US" dirty="0">
              <a:solidFill>
                <a:schemeClr val="bg1"/>
              </a:solidFill>
            </a:endParaRPr>
          </a:p>
        </p:txBody>
      </p:sp>
      <p:sp>
        <p:nvSpPr>
          <p:cNvPr id="16" name="矩形: 圓角 15">
            <a:extLst>
              <a:ext uri="{FF2B5EF4-FFF2-40B4-BE49-F238E27FC236}">
                <a16:creationId xmlns:a16="http://schemas.microsoft.com/office/drawing/2014/main" id="{C231599E-EA68-4ABE-8B26-6571E421184A}"/>
              </a:ext>
            </a:extLst>
          </p:cNvPr>
          <p:cNvSpPr/>
          <p:nvPr/>
        </p:nvSpPr>
        <p:spPr>
          <a:xfrm>
            <a:off x="5008307" y="3926829"/>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956</a:t>
            </a:r>
          </a:p>
        </p:txBody>
      </p:sp>
      <p:sp>
        <p:nvSpPr>
          <p:cNvPr id="17" name="矩形: 圓角 16">
            <a:extLst>
              <a:ext uri="{FF2B5EF4-FFF2-40B4-BE49-F238E27FC236}">
                <a16:creationId xmlns:a16="http://schemas.microsoft.com/office/drawing/2014/main" id="{FB898302-4351-408A-AFA1-B62DF094378B}"/>
              </a:ext>
            </a:extLst>
          </p:cNvPr>
          <p:cNvSpPr/>
          <p:nvPr/>
        </p:nvSpPr>
        <p:spPr>
          <a:xfrm>
            <a:off x="7039877" y="3424821"/>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733</a:t>
            </a:r>
          </a:p>
        </p:txBody>
      </p:sp>
      <p:sp>
        <p:nvSpPr>
          <p:cNvPr id="18" name="矩形: 圓角 17">
            <a:extLst>
              <a:ext uri="{FF2B5EF4-FFF2-40B4-BE49-F238E27FC236}">
                <a16:creationId xmlns:a16="http://schemas.microsoft.com/office/drawing/2014/main"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3600" b="1" dirty="0">
                <a:solidFill>
                  <a:schemeClr val="bg1"/>
                </a:solidFill>
                <a:latin typeface="微軟正黑體" pitchFamily="34" charset="-120"/>
                <a:ea typeface="微軟正黑體" pitchFamily="34" charset="-120"/>
              </a:rPr>
              <a:t>6756</a:t>
            </a:r>
            <a:endParaRPr lang="zh-TW" altLang="en-US" sz="2800" dirty="0">
              <a:solidFill>
                <a:schemeClr val="bg1"/>
              </a:solidFill>
            </a:endParaRPr>
          </a:p>
        </p:txBody>
      </p:sp>
      <p:sp>
        <p:nvSpPr>
          <p:cNvPr id="5" name="箭號: 向右 4">
            <a:extLst>
              <a:ext uri="{FF2B5EF4-FFF2-40B4-BE49-F238E27FC236}">
                <a16:creationId xmlns:a16="http://schemas.microsoft.com/office/drawing/2014/main"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id="{7E9A6F7F-5105-42B2-89B9-AF76F62971DE}"/>
              </a:ext>
            </a:extLst>
          </p:cNvPr>
          <p:cNvSpPr/>
          <p:nvPr/>
        </p:nvSpPr>
        <p:spPr>
          <a:xfrm>
            <a:off x="7668344"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A8297903-6A8F-44F2-9A1C-C466D8CA19EB}"/>
              </a:ext>
            </a:extLst>
          </p:cNvPr>
          <p:cNvSpPr/>
          <p:nvPr/>
        </p:nvSpPr>
        <p:spPr>
          <a:xfrm rot="2972460">
            <a:off x="5915897" y="4834479"/>
            <a:ext cx="1009738"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10344" y="0"/>
            <a:ext cx="9133656" cy="844203"/>
          </a:xfrm>
          <a:prstGeom prst="rect">
            <a:avLst/>
          </a:prstGeom>
          <a:solidFill>
            <a:srgbClr val="002060"/>
          </a:solidFill>
          <a:ln>
            <a:noFill/>
          </a:ln>
          <a:extLst/>
        </p:spPr>
        <p:txBody>
          <a:bodyPr vert="horz" wrap="square" lIns="91440" tIns="45720" rIns="91440" bIns="4572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110</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59860" y="1151073"/>
            <a:ext cx="2604628" cy="55704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110</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志願序</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38</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110</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0" y="-7012"/>
            <a:ext cx="9144000" cy="892836"/>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3262740"/>
              </p:ext>
            </p:extLst>
          </p:nvPr>
        </p:nvGraphicFramePr>
        <p:xfrm>
          <a:off x="260024" y="117479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val="20000"/>
                    </a:ext>
                  </a:extLst>
                </a:gridCol>
                <a:gridCol w="4507912">
                  <a:extLst>
                    <a:ext uri="{9D8B030D-6E8A-4147-A177-3AD203B41FA5}">
                      <a16:colId xmlns:a16="http://schemas.microsoft.com/office/drawing/2014/main"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29</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9</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val="10002"/>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23</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chemeClr val="accent6">
                        <a:lumMod val="20000"/>
                        <a:lumOff val="80000"/>
                      </a:schemeClr>
                    </a:solidFill>
                  </a:tcPr>
                </a:tc>
                <a:extLst>
                  <a:ext uri="{0D108BD9-81ED-4DB2-BD59-A6C34878D82A}">
                    <a16:rowId xmlns:a16="http://schemas.microsoft.com/office/drawing/2014/main"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17</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chemeClr val="accent5">
                        <a:lumMod val="20000"/>
                        <a:lumOff val="80000"/>
                      </a:schemeClr>
                    </a:solidFill>
                  </a:tcPr>
                </a:tc>
                <a:extLst>
                  <a:ext uri="{0D108BD9-81ED-4DB2-BD59-A6C34878D82A}">
                    <a16:rowId xmlns:a16="http://schemas.microsoft.com/office/drawing/2014/main"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17</a:t>
                      </a:r>
                      <a:r>
                        <a:rPr lang="zh-TW" altLang="en-US" sz="2800" b="1" dirty="0">
                          <a:solidFill>
                            <a:schemeClr val="accent5">
                              <a:lumMod val="50000"/>
                            </a:schemeClr>
                          </a:solidFill>
                          <a:latin typeface="微軟正黑體" pitchFamily="34" charset="-120"/>
                          <a:ea typeface="微軟正黑體" pitchFamily="34" charset="-120"/>
                        </a:rPr>
                        <a:t>日中午</a:t>
                      </a:r>
                    </a:p>
                  </a:txBody>
                  <a:tcPr marL="91439" marR="91439" marT="45718" marB="45718" anchor="ctr"/>
                </a:tc>
                <a:extLst>
                  <a:ext uri="{0D108BD9-81ED-4DB2-BD59-A6C34878D82A}">
                    <a16:rowId xmlns:a16="http://schemas.microsoft.com/office/drawing/2014/main"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17</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21</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chemeClr val="accent6">
                        <a:lumMod val="60000"/>
                        <a:lumOff val="40000"/>
                      </a:schemeClr>
                    </a:solidFill>
                  </a:tcPr>
                </a:tc>
                <a:extLst>
                  <a:ext uri="{0D108BD9-81ED-4DB2-BD59-A6C34878D82A}">
                    <a16:rowId xmlns:a16="http://schemas.microsoft.com/office/drawing/2014/main"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8</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40</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id="{820D061F-497B-41E3-8DFD-D2BF1942804A}"/>
              </a:ext>
            </a:extLst>
          </p:cNvPr>
          <p:cNvSpPr/>
          <p:nvPr/>
        </p:nvSpPr>
        <p:spPr>
          <a:xfrm>
            <a:off x="260024" y="2780928"/>
            <a:ext cx="8632456" cy="50933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41</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id="{EECAB88D-5F88-4DA4-A7E0-3FD6BBB481F3}"/>
              </a:ext>
            </a:extLst>
          </p:cNvPr>
          <p:cNvGraphicFramePr>
            <a:graphicFrameLocks noGrp="1"/>
          </p:cNvGraphicFramePr>
          <p:nvPr>
            <p:extLst>
              <p:ext uri="{D42A27DB-BD31-4B8C-83A1-F6EECF244321}">
                <p14:modId xmlns:p14="http://schemas.microsoft.com/office/powerpoint/2010/main" val="3628897988"/>
              </p:ext>
            </p:extLst>
          </p:nvPr>
        </p:nvGraphicFramePr>
        <p:xfrm>
          <a:off x="133520" y="1155616"/>
          <a:ext cx="6120680" cy="5400600"/>
        </p:xfrm>
        <a:graphic>
          <a:graphicData uri="http://schemas.openxmlformats.org/drawingml/2006/table">
            <a:tbl>
              <a:tblPr/>
              <a:tblGrid>
                <a:gridCol w="1080120">
                  <a:extLst>
                    <a:ext uri="{9D8B030D-6E8A-4147-A177-3AD203B41FA5}">
                      <a16:colId xmlns:a16="http://schemas.microsoft.com/office/drawing/2014/main" val="2600208113"/>
                    </a:ext>
                  </a:extLst>
                </a:gridCol>
                <a:gridCol w="1944216">
                  <a:extLst>
                    <a:ext uri="{9D8B030D-6E8A-4147-A177-3AD203B41FA5}">
                      <a16:colId xmlns:a16="http://schemas.microsoft.com/office/drawing/2014/main" val="4058185805"/>
                    </a:ext>
                  </a:extLst>
                </a:gridCol>
                <a:gridCol w="2376264">
                  <a:extLst>
                    <a:ext uri="{9D8B030D-6E8A-4147-A177-3AD203B41FA5}">
                      <a16:colId xmlns:a16="http://schemas.microsoft.com/office/drawing/2014/main" val="1813731143"/>
                    </a:ext>
                  </a:extLst>
                </a:gridCol>
                <a:gridCol w="720080">
                  <a:extLst>
                    <a:ext uri="{9D8B030D-6E8A-4147-A177-3AD203B41FA5}">
                      <a16:colId xmlns:a16="http://schemas.microsoft.com/office/drawing/2014/main" val="3419161744"/>
                    </a:ext>
                  </a:extLst>
                </a:gridCol>
              </a:tblGrid>
              <a:tr h="418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4116815791"/>
                  </a:ext>
                </a:extLst>
              </a:tr>
              <a:tr h="481847">
                <a:tc rowSpan="4">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政大附中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英語國際特色班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72404985"/>
                  </a:ext>
                </a:extLst>
              </a:tr>
              <a:tr h="447851">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1743416"/>
                  </a:ext>
                </a:extLst>
              </a:tr>
              <a:tr h="785944">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415239"/>
                  </a:ext>
                </a:extLst>
              </a:tr>
              <a:tr h="785944">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017666"/>
                  </a:ext>
                </a:extLst>
              </a:tr>
              <a:tr h="1074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國際文憑課程</a:t>
                      </a:r>
                      <a:endParaRPr lang="en-US" alt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p>
                      <a:pPr algn="ctr" fontAlgn="ctr">
                        <a:spcAft>
                          <a:spcPts val="0"/>
                        </a:spcAft>
                      </a:pPr>
                      <a:r>
                        <a:rPr lang="en-US"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sz="2400" kern="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50</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12006669"/>
                  </a:ext>
                </a:extLst>
              </a:tr>
              <a:tr h="539491">
                <a:tc rowSpan="3">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新港藝術高中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人文科學特色班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30</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8261962"/>
                  </a:ext>
                </a:extLst>
              </a:tr>
              <a:tr h="394188">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78460627"/>
                  </a:ext>
                </a:extLst>
              </a:tr>
              <a:tr h="472239">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竹崎高中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4320836"/>
                  </a:ext>
                </a:extLst>
              </a:tr>
            </a:tbl>
          </a:graphicData>
        </a:graphic>
      </p:graphicFrame>
      <p:graphicFrame>
        <p:nvGraphicFramePr>
          <p:cNvPr id="4" name="表格 3">
            <a:extLst>
              <a:ext uri="{FF2B5EF4-FFF2-40B4-BE49-F238E27FC236}">
                <a16:creationId xmlns:a16="http://schemas.microsoft.com/office/drawing/2014/main" id="{1F59A248-EA82-4652-B4B0-AD53F89955B0}"/>
              </a:ext>
            </a:extLst>
          </p:cNvPr>
          <p:cNvGraphicFramePr>
            <a:graphicFrameLocks noGrp="1"/>
          </p:cNvGraphicFramePr>
          <p:nvPr>
            <p:extLst>
              <p:ext uri="{D42A27DB-BD31-4B8C-83A1-F6EECF244321}">
                <p14:modId xmlns:p14="http://schemas.microsoft.com/office/powerpoint/2010/main" val="4218690835"/>
              </p:ext>
            </p:extLst>
          </p:nvPr>
        </p:nvGraphicFramePr>
        <p:xfrm>
          <a:off x="6372200" y="1683460"/>
          <a:ext cx="2428565" cy="4525964"/>
        </p:xfrm>
        <a:graphic>
          <a:graphicData uri="http://schemas.openxmlformats.org/drawingml/2006/table">
            <a:tbl>
              <a:tblPr firstRow="1" bandRow="1"/>
              <a:tblGrid>
                <a:gridCol w="1042566">
                  <a:extLst>
                    <a:ext uri="{9D8B030D-6E8A-4147-A177-3AD203B41FA5}">
                      <a16:colId xmlns:a16="http://schemas.microsoft.com/office/drawing/2014/main" val="2285952484"/>
                    </a:ext>
                  </a:extLst>
                </a:gridCol>
                <a:gridCol w="1385999">
                  <a:extLst>
                    <a:ext uri="{9D8B030D-6E8A-4147-A177-3AD203B41FA5}">
                      <a16:colId xmlns:a16="http://schemas.microsoft.com/office/drawing/2014/main" val="706158908"/>
                    </a:ext>
                  </a:extLst>
                </a:gridCol>
              </a:tblGrid>
              <a:tr h="413347">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val="2553726105"/>
                  </a:ext>
                </a:extLst>
              </a:tr>
              <a:tr h="677055">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6/16-6/18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974389163"/>
                  </a:ext>
                </a:extLst>
              </a:tr>
              <a:tr h="413347">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14081683"/>
                  </a:ext>
                </a:extLst>
              </a:tr>
              <a:tr h="1560169">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679376797"/>
                  </a:ext>
                </a:extLst>
              </a:tr>
              <a:tr h="731023">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1088362354"/>
                  </a:ext>
                </a:extLst>
              </a:tr>
              <a:tr h="731023">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407460161"/>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42</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371459015"/>
              </p:ext>
            </p:extLst>
          </p:nvPr>
        </p:nvGraphicFramePr>
        <p:xfrm>
          <a:off x="3563888" y="3684278"/>
          <a:ext cx="5472608" cy="255303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val="20000"/>
                    </a:ext>
                  </a:extLst>
                </a:gridCol>
              </a:tblGrid>
              <a:tr h="452572">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chemeClr val="tx1"/>
                          </a:solidFill>
                          <a:latin typeface="微軟正黑體" pitchFamily="34" charset="-120"/>
                          <a:ea typeface="微軟正黑體" pitchFamily="34" charset="-120"/>
                        </a:rPr>
                        <a:t>錄取門檻：國中教育會考成績</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a:t>
                      </a:r>
                      <a:r>
                        <a:rPr lang="zh-TW" altLang="en-US" sz="1800" b="1" dirty="0">
                          <a:solidFill>
                            <a:schemeClr val="tx1"/>
                          </a:solidFill>
                          <a:latin typeface="微軟正黑體" pitchFamily="34" charset="-120"/>
                          <a:ea typeface="微軟正黑體" pitchFamily="34" charset="-120"/>
                        </a:rPr>
                        <a:t>工汽車 </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 各科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以上且英數自至少二科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彰工建築 </a:t>
                      </a:r>
                      <a:r>
                        <a:rPr lang="en-US" altLang="zh-TW" sz="1800" b="1" baseline="0" dirty="0">
                          <a:solidFill>
                            <a:schemeClr val="tx1"/>
                          </a:solidFill>
                          <a:latin typeface="微軟正黑體" pitchFamily="34" charset="-120"/>
                          <a:ea typeface="微軟正黑體" pitchFamily="34" charset="-120"/>
                        </a:rPr>
                        <a:t>:</a:t>
                      </a:r>
                      <a:r>
                        <a:rPr lang="zh-TW" altLang="en-US" sz="1800" b="1" baseline="0" dirty="0">
                          <a:solidFill>
                            <a:schemeClr val="tx1"/>
                          </a:solidFill>
                          <a:latin typeface="微軟正黑體" pitchFamily="34" charset="-120"/>
                          <a:ea typeface="微軟正黑體" pitchFamily="34" charset="-120"/>
                        </a:rPr>
                        <a:t> 國社</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以上，英數自</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a:t>
                      </a:r>
                      <a:endParaRPr lang="en-US" altLang="zh-TW" sz="18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彰工汽車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(20%)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(20%)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彰工建築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870739136"/>
              </p:ext>
            </p:extLst>
          </p:nvPr>
        </p:nvGraphicFramePr>
        <p:xfrm>
          <a:off x="179512" y="3684278"/>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4">
                  <a:extLst>
                    <a:ext uri="{9D8B030D-6E8A-4147-A177-3AD203B41FA5}">
                      <a16:colId xmlns:a16="http://schemas.microsoft.com/office/drawing/2014/main" val="20001"/>
                    </a:ext>
                  </a:extLst>
                </a:gridCol>
              </a:tblGrid>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a:t>
                      </a:r>
                      <a:r>
                        <a:rPr lang="zh-TW" altLang="en-US" sz="2000" u="none" dirty="0">
                          <a:latin typeface="微軟正黑體" pitchFamily="34" charset="-120"/>
                          <a:ea typeface="微軟正黑體" pitchFamily="34" charset="-120"/>
                        </a:rPr>
                        <a:t>月</a:t>
                      </a:r>
                      <a:r>
                        <a:rPr lang="en-US" altLang="zh-TW" sz="2000" u="none" dirty="0">
                          <a:latin typeface="微軟正黑體" pitchFamily="34" charset="-120"/>
                          <a:ea typeface="微軟正黑體" pitchFamily="34" charset="-120"/>
                        </a:rPr>
                        <a:t>15-19</a:t>
                      </a:r>
                      <a:r>
                        <a:rPr lang="zh-TW" altLang="en-US" sz="2000"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24</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443039">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9</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val="10003"/>
                  </a:ext>
                </a:extLst>
              </a:tr>
              <a:tr h="443039">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10</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4276356447"/>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val="20000"/>
                    </a:ext>
                  </a:extLst>
                </a:gridCol>
                <a:gridCol w="1883567">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dirty="0">
                          <a:latin typeface="微軟正黑體" pitchFamily="34" charset="-120"/>
                          <a:ea typeface="微軟正黑體" pitchFamily="34" charset="-120"/>
                        </a:rPr>
                        <a:t>18</a:t>
                      </a:r>
                      <a:endParaRPr lang="zh-TW" altLang="en-US" sz="32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43</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25633" y="286006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45954" y="2832456"/>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810013"/>
            <a:ext cx="6264721" cy="1508946"/>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22</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5</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10-11</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17-19</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7-11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714726"/>
            <a:ext cx="2146113" cy="167578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110</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110</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3280025138"/>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28</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0075656"/>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44</a:t>
            </a:fld>
            <a:endParaRPr lang="en-US" altLang="zh-TW">
              <a:solidFill>
                <a:prstClr val="black">
                  <a:tint val="75000"/>
                </a:prstClr>
              </a:solidFill>
            </a:endParaRPr>
          </a:p>
        </p:txBody>
      </p:sp>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45</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056097291"/>
              </p:ext>
            </p:extLst>
          </p:nvPr>
        </p:nvGraphicFramePr>
        <p:xfrm>
          <a:off x="107504" y="4843248"/>
          <a:ext cx="3932022" cy="1826111"/>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val="20000"/>
                    </a:ext>
                  </a:extLst>
                </a:gridCol>
                <a:gridCol w="2406008">
                  <a:extLst>
                    <a:ext uri="{9D8B030D-6E8A-4147-A177-3AD203B41FA5}">
                      <a16:colId xmlns:a16="http://schemas.microsoft.com/office/drawing/2014/main" val="20001"/>
                    </a:ext>
                  </a:extLst>
                </a:gridCol>
              </a:tblGrid>
              <a:tr h="440198">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extLst>
                  <a:ext uri="{0D108BD9-81ED-4DB2-BD59-A6C34878D82A}">
                    <a16:rowId xmlns:a16="http://schemas.microsoft.com/office/drawing/2014/main" val="10000"/>
                  </a:ext>
                </a:extLst>
              </a:tr>
              <a:tr h="330220">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26</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28</a:t>
                      </a:r>
                      <a:r>
                        <a:rPr lang="zh-TW" altLang="en-US" sz="2000"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33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1</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360438">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3</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55555">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a:t>
                      </a:r>
                      <a:r>
                        <a:rPr lang="zh-TW" altLang="en-US" sz="2000" kern="100" dirty="0">
                          <a:solidFill>
                            <a:schemeClr val="tx1">
                              <a:lumMod val="95000"/>
                              <a:lumOff val="5000"/>
                            </a:schemeClr>
                          </a:solidFill>
                          <a:latin typeface="微軟正黑體" pitchFamily="34" charset="-120"/>
                          <a:ea typeface="微軟正黑體" pitchFamily="34" charset="-120"/>
                        </a:rPr>
                        <a:t>月</a:t>
                      </a:r>
                      <a:r>
                        <a:rPr lang="en-US" altLang="zh-TW" sz="2000" kern="100" dirty="0">
                          <a:solidFill>
                            <a:schemeClr val="tx1">
                              <a:lumMod val="95000"/>
                              <a:lumOff val="5000"/>
                            </a:schemeClr>
                          </a:solidFill>
                          <a:latin typeface="微軟正黑體" pitchFamily="34" charset="-120"/>
                          <a:ea typeface="微軟正黑體" pitchFamily="34" charset="-120"/>
                        </a:rPr>
                        <a:t>8</a:t>
                      </a:r>
                      <a:r>
                        <a:rPr lang="zh-TW" altLang="en-US" sz="2000"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744466506"/>
              </p:ext>
            </p:extLst>
          </p:nvPr>
        </p:nvGraphicFramePr>
        <p:xfrm>
          <a:off x="117664" y="1018897"/>
          <a:ext cx="8712968" cy="360408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96050">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3004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443683">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a:t>
                      </a:r>
                    </a:p>
                  </a:txBody>
                  <a:tcPr marL="0" marR="0" marT="0" marB="0" anchor="ctr"/>
                </a:tc>
                <a:extLst>
                  <a:ext uri="{0D108BD9-81ED-4DB2-BD59-A6C34878D82A}">
                    <a16:rowId xmlns:a16="http://schemas.microsoft.com/office/drawing/2014/main"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2593072083"/>
              </p:ext>
            </p:extLst>
          </p:nvPr>
        </p:nvGraphicFramePr>
        <p:xfrm>
          <a:off x="4320952" y="5392906"/>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0" name="文字方塊 9">
            <a:extLst>
              <a:ext uri="{FF2B5EF4-FFF2-40B4-BE49-F238E27FC236}">
                <a16:creationId xmlns:a16="http://schemas.microsoft.com/office/drawing/2014/main" id="{CF1CFE29-D621-403C-BE77-A4B145E9AF93}"/>
              </a:ext>
            </a:extLst>
          </p:cNvPr>
          <p:cNvSpPr txBox="1"/>
          <p:nvPr/>
        </p:nvSpPr>
        <p:spPr>
          <a:xfrm>
            <a:off x="4067945" y="6464382"/>
            <a:ext cx="3528392"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種類僅供參考，以當年簡章為主</a:t>
            </a:r>
          </a:p>
        </p:txBody>
      </p:sp>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46</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22</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5</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13</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9</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1"/>
            <a:ext cx="9134936" cy="998639"/>
          </a:xfrm>
          <a:prstGeom prst="rect">
            <a:avLst/>
          </a:prstGeom>
          <a:solidFill>
            <a:schemeClr val="accent5">
              <a:lumMod val="50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年彰化區辦理科學班甄選入學學校</a:t>
            </a:r>
            <a:endParaRPr lang="en-US" altLang="zh-TW" sz="4000"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id="{B89620F5-A12B-443E-BA7A-0538E29F7DF6}"/>
              </a:ext>
            </a:extLst>
          </p:cNvPr>
          <p:cNvSpPr txBox="1"/>
          <p:nvPr/>
        </p:nvSpPr>
        <p:spPr>
          <a:xfrm>
            <a:off x="2583305" y="6488668"/>
            <a:ext cx="3528392" cy="369332"/>
          </a:xfrm>
          <a:prstGeom prst="rect">
            <a:avLst/>
          </a:prstGeom>
          <a:noFill/>
        </p:spPr>
        <p:txBody>
          <a:bodyPr wrap="square" rtlCol="0">
            <a:spAutoFit/>
          </a:bodyPr>
          <a:lstStyle/>
          <a:p>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3306963339"/>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資料庫圖表 13"/>
          <p:cNvGraphicFramePr/>
          <p:nvPr>
            <p:extLst>
              <p:ext uri="{D42A27DB-BD31-4B8C-83A1-F6EECF244321}">
                <p14:modId xmlns:p14="http://schemas.microsoft.com/office/powerpoint/2010/main" val="3536304326"/>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9807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E759F1CB-DD4B-4A1D-BEFE-2ADC25D1EAFB}"/>
              </a:ext>
            </a:extLst>
          </p:cNvPr>
          <p:cNvGraphicFramePr>
            <a:graphicFrameLocks noGrp="1"/>
          </p:cNvGraphicFramePr>
          <p:nvPr>
            <p:extLst>
              <p:ext uri="{D42A27DB-BD31-4B8C-83A1-F6EECF244321}">
                <p14:modId xmlns:p14="http://schemas.microsoft.com/office/powerpoint/2010/main" val="1376965665"/>
              </p:ext>
            </p:extLst>
          </p:nvPr>
        </p:nvGraphicFramePr>
        <p:xfrm>
          <a:off x="179512" y="1124744"/>
          <a:ext cx="8856984" cy="5596730"/>
        </p:xfrm>
        <a:graphic>
          <a:graphicData uri="http://schemas.openxmlformats.org/drawingml/2006/table">
            <a:tbl>
              <a:tblPr firstRow="1" bandRow="1"/>
              <a:tblGrid>
                <a:gridCol w="1583005">
                  <a:extLst>
                    <a:ext uri="{9D8B030D-6E8A-4147-A177-3AD203B41FA5}">
                      <a16:colId xmlns:a16="http://schemas.microsoft.com/office/drawing/2014/main" val="613883639"/>
                    </a:ext>
                  </a:extLst>
                </a:gridCol>
                <a:gridCol w="7273979">
                  <a:extLst>
                    <a:ext uri="{9D8B030D-6E8A-4147-A177-3AD203B41FA5}">
                      <a16:colId xmlns:a16="http://schemas.microsoft.com/office/drawing/2014/main" val="1653626948"/>
                    </a:ext>
                  </a:extLst>
                </a:gridCol>
              </a:tblGrid>
              <a:tr h="451882">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09249565"/>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451967269"/>
                  </a:ext>
                </a:extLst>
              </a:tr>
              <a:tr h="855408">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456253525"/>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裝潢技術科、機械加工科、電機修護科</a:t>
                      </a:r>
                      <a:r>
                        <a:rPr lang="en-US"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469349247"/>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廣告技術科、美髮技術科、美顏技術科、餐飲技術科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3613065227"/>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電腦繪圖科</a:t>
                      </a:r>
                      <a:endParaRPr lang="zh-TW" sz="14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866149266"/>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4194862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7816068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47029198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183038899"/>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0" y="10200"/>
            <a:ext cx="9144000" cy="1057359"/>
          </a:xfrm>
          <a:prstGeom prst="rect">
            <a:avLst/>
          </a:prstGeom>
          <a:solidFill>
            <a:schemeClr val="tx1">
              <a:lumMod val="95000"/>
              <a:lumOff val="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1226895" y="2996952"/>
            <a:ext cx="6408712" cy="1015663"/>
          </a:xfrm>
          <a:prstGeom prst="rect">
            <a:avLst/>
          </a:prstGeom>
          <a:noFill/>
        </p:spPr>
        <p:txBody>
          <a:bodyPr wrap="square">
            <a:spAutoFit/>
          </a:bodyPr>
          <a:lstStyle/>
          <a:p>
            <a:pPr algn="ctr" fontAlgn="auto">
              <a:spcBef>
                <a:spcPts val="0"/>
              </a:spcBef>
              <a:spcAft>
                <a:spcPts val="0"/>
              </a:spcAft>
              <a:defRPr/>
            </a:pPr>
            <a:r>
              <a:rPr lang="zh-TW" altLang="en-US" sz="6000" b="1" dirty="0">
                <a:ln w="10541" cmpd="sng">
                  <a:noFill/>
                  <a:prstDash val="solid"/>
                </a:ln>
                <a:solidFill>
                  <a:srgbClr val="C00000"/>
                </a:solidFill>
                <a:effectLst>
                  <a:outerShdw blurRad="50800" dist="38100" dir="16200000" rotWithShape="0">
                    <a:prstClr val="black">
                      <a:alpha val="40000"/>
                    </a:prstClr>
                  </a:outerShdw>
                </a:effectLst>
                <a:latin typeface="微軟正黑體" pitchFamily="34" charset="-120"/>
                <a:ea typeface="微軟正黑體" pitchFamily="34" charset="-120"/>
              </a:rPr>
              <a:t>教育會考說明</a:t>
            </a:r>
          </a:p>
        </p:txBody>
      </p:sp>
    </p:spTree>
    <p:extLst>
      <p:ext uri="{BB962C8B-B14F-4D97-AF65-F5344CB8AC3E}">
        <p14:creationId xmlns:p14="http://schemas.microsoft.com/office/powerpoint/2010/main" val="1947734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lvl="1">
              <a:defRPr/>
            </a:pP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754853818"/>
              </p:ext>
            </p:extLst>
          </p:nvPr>
        </p:nvGraphicFramePr>
        <p:xfrm>
          <a:off x="988080" y="4828284"/>
          <a:ext cx="7167840" cy="893436"/>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val="20000"/>
                    </a:ext>
                  </a:extLst>
                </a:gridCol>
                <a:gridCol w="1229675">
                  <a:extLst>
                    <a:ext uri="{9D8B030D-6E8A-4147-A177-3AD203B41FA5}">
                      <a16:colId xmlns:a16="http://schemas.microsoft.com/office/drawing/2014/main" val="20001"/>
                    </a:ext>
                  </a:extLst>
                </a:gridCol>
                <a:gridCol w="922256">
                  <a:extLst>
                    <a:ext uri="{9D8B030D-6E8A-4147-A177-3AD203B41FA5}">
                      <a16:colId xmlns:a16="http://schemas.microsoft.com/office/drawing/2014/main" val="20002"/>
                    </a:ext>
                  </a:extLst>
                </a:gridCol>
                <a:gridCol w="3863089">
                  <a:extLst>
                    <a:ext uri="{9D8B030D-6E8A-4147-A177-3AD203B41FA5}">
                      <a16:colId xmlns:a16="http://schemas.microsoft.com/office/drawing/2014/main"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13</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不採用會考成績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51</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413910" y="806962"/>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460607" y="2079226"/>
            <a:ext cx="2276125"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6" name="向下箭號圖說文字 5"/>
          <p:cNvSpPr/>
          <p:nvPr/>
        </p:nvSpPr>
        <p:spPr>
          <a:xfrm>
            <a:off x="3773777" y="1304122"/>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110/06/17</a:t>
            </a:r>
            <a:endParaRPr lang="zh-TW" altLang="en-US" dirty="0">
              <a:latin typeface="Times New Roman" panose="02020603050405020304" pitchFamily="18" charset="0"/>
            </a:endParaRPr>
          </a:p>
        </p:txBody>
      </p:sp>
      <p:sp>
        <p:nvSpPr>
          <p:cNvPr id="28" name="向下箭號圖說文字 27"/>
          <p:cNvSpPr/>
          <p:nvPr/>
        </p:nvSpPr>
        <p:spPr>
          <a:xfrm>
            <a:off x="5985386" y="1304238"/>
            <a:ext cx="988398"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110/07/8</a:t>
            </a:r>
            <a:endParaRPr lang="zh-TW" altLang="en-US" dirty="0">
              <a:latin typeface="Times New Roman" panose="02020603050405020304" pitchFamily="18" charset="0"/>
            </a:endParaRPr>
          </a:p>
        </p:txBody>
      </p:sp>
      <p:sp>
        <p:nvSpPr>
          <p:cNvPr id="29" name="向下箭號圖說文字 28"/>
          <p:cNvSpPr/>
          <p:nvPr/>
        </p:nvSpPr>
        <p:spPr>
          <a:xfrm>
            <a:off x="7003951" y="1297173"/>
            <a:ext cx="1114455"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110/07/27</a:t>
            </a:r>
            <a:endParaRPr lang="zh-TW" altLang="en-US" dirty="0">
              <a:latin typeface="Times New Roman" panose="02020603050405020304" pitchFamily="18" charset="0"/>
            </a:endParaRP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
        <p:nvSpPr>
          <p:cNvPr id="34" name="矩形 33">
            <a:extLst>
              <a:ext uri="{FF2B5EF4-FFF2-40B4-BE49-F238E27FC236}">
                <a16:creationId xmlns:a16="http://schemas.microsoft.com/office/drawing/2014/main" id="{82D0EFF2-1064-43D4-9277-B128C5DFF99C}"/>
              </a:ext>
            </a:extLst>
          </p:cNvPr>
          <p:cNvSpPr/>
          <p:nvPr/>
        </p:nvSpPr>
        <p:spPr>
          <a:xfrm>
            <a:off x="869247" y="1377988"/>
            <a:ext cx="1591565" cy="640331"/>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試辦學習區</a:t>
            </a:r>
            <a:endParaRPr lang="en-US" altLang="zh-TW" dirty="0">
              <a:latin typeface="微軟正黑體" pitchFamily="34" charset="-120"/>
              <a:ea typeface="微軟正黑體" pitchFamily="34" charset="-120"/>
            </a:endParaRPr>
          </a:p>
          <a:p>
            <a:pPr algn="ctr"/>
            <a:r>
              <a:rPr lang="zh-TW" altLang="en-US" dirty="0">
                <a:latin typeface="微軟正黑體" pitchFamily="34" charset="-120"/>
                <a:ea typeface="微軟正黑體" pitchFamily="34" charset="-120"/>
              </a:rPr>
              <a:t>完全免試入學</a:t>
            </a:r>
            <a:endParaRPr lang="en-US" altLang="zh-TW" dirty="0">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629F7687-A524-43A3-94B5-DB20CDFD539C}"/>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spTree>
    <p:extLst>
      <p:ext uri="{BB962C8B-B14F-4D97-AF65-F5344CB8AC3E}">
        <p14:creationId xmlns:p14="http://schemas.microsoft.com/office/powerpoint/2010/main" val="1561029398"/>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110</a:t>
            </a:r>
            <a:r>
              <a:rPr lang="zh-TW" altLang="zh-TW" sz="6000" b="1" dirty="0">
                <a:solidFill>
                  <a:srgbClr val="C00000"/>
                </a:solidFill>
                <a:latin typeface="微軟正黑體" panose="020B0604030504040204" pitchFamily="34" charset="-120"/>
                <a:ea typeface="微軟正黑體" panose="020B0604030504040204" pitchFamily="34" charset="-120"/>
              </a:rPr>
              <a:t>學年度</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
            <a:ext cx="9144000" cy="1023533"/>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369091190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806011" y="5229200"/>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44</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12,000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55</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711378887"/>
              </p:ext>
            </p:extLst>
          </p:nvPr>
        </p:nvGraphicFramePr>
        <p:xfrm>
          <a:off x="226546" y="616009"/>
          <a:ext cx="8784975" cy="6189366"/>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6" name="標題 1"/>
          <p:cNvSpPr txBox="1">
            <a:spLocks/>
          </p:cNvSpPr>
          <p:nvPr/>
        </p:nvSpPr>
        <p:spPr bwMode="auto">
          <a:xfrm>
            <a:off x="0" y="4871"/>
            <a:ext cx="9144000" cy="611137"/>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641731217"/>
              </p:ext>
            </p:extLst>
          </p:nvPr>
        </p:nvGraphicFramePr>
        <p:xfrm>
          <a:off x="323528" y="1091248"/>
          <a:ext cx="8568952" cy="5572292"/>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val="20000"/>
                    </a:ext>
                  </a:extLst>
                </a:gridCol>
                <a:gridCol w="7683605">
                  <a:extLst>
                    <a:ext uri="{9D8B030D-6E8A-4147-A177-3AD203B41FA5}">
                      <a16:colId xmlns:a16="http://schemas.microsoft.com/office/drawing/2014/main"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400" b="1" kern="0" dirty="0">
                          <a:effectLst/>
                          <a:latin typeface="微軟正黑體" panose="020B0604030504040204" pitchFamily="34" charset="-120"/>
                          <a:ea typeface="微軟正黑體" panose="020B0604030504040204" pitchFamily="34" charset="-120"/>
                        </a:rPr>
                        <a:t>說　　明</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altLang="zh-TW" sz="2400" b="1" u="none" kern="0" dirty="0">
                          <a:effectLst/>
                          <a:latin typeface="微軟正黑體" panose="020B0604030504040204" pitchFamily="34" charset="-120"/>
                          <a:ea typeface="微軟正黑體" panose="020B0604030504040204" pitchFamily="34" charset="-120"/>
                        </a:rPr>
                        <a:t>110</a:t>
                      </a:r>
                      <a:r>
                        <a:rPr lang="zh-TW" sz="2400" b="1" u="none" kern="0" dirty="0">
                          <a:effectLst/>
                          <a:latin typeface="微軟正黑體" panose="020B0604030504040204" pitchFamily="34" charset="-120"/>
                          <a:ea typeface="微軟正黑體" panose="020B0604030504040204" pitchFamily="34" charset="-120"/>
                        </a:rPr>
                        <a:t>學年度總招生名額共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44</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15,000</a:t>
                      </a:r>
                      <a:r>
                        <a:rPr lang="zh-TW" altLang="en-US" sz="2400" b="1" u="none" kern="0" dirty="0">
                          <a:effectLst/>
                          <a:latin typeface="微軟正黑體" panose="020B0604030504040204" pitchFamily="34" charset="-120"/>
                          <a:ea typeface="微軟正黑體" panose="020B0604030504040204" pitchFamily="34" charset="-120"/>
                        </a:rPr>
                        <a:t>名</a:t>
                      </a:r>
                      <a:r>
                        <a:rPr lang="zh-TW" sz="2400" b="1" u="none" kern="0" dirty="0">
                          <a:effectLst/>
                          <a:latin typeface="微軟正黑體" panose="020B0604030504040204" pitchFamily="34" charset="-120"/>
                          <a:ea typeface="微軟正黑體" panose="020B0604030504040204" pitchFamily="34" charset="-120"/>
                        </a:rPr>
                        <a:t>。</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一區一校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sz="2400" b="1"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2499751">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56</a:t>
            </a:fld>
            <a:endParaRPr lang="zh-TW" altLang="en-US" dirty="0">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3"/>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2217327132"/>
              </p:ext>
            </p:extLst>
          </p:nvPr>
        </p:nvGraphicFramePr>
        <p:xfrm>
          <a:off x="215168" y="1043875"/>
          <a:ext cx="8713663" cy="5524277"/>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8152" y="0"/>
            <a:ext cx="9135848" cy="865188"/>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57</a:t>
            </a:fld>
            <a:endParaRPr lang="zh-TW" altLang="en-US" dirty="0">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58</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chemeClr val="bg1"/>
                </a:solidFill>
              </a:rPr>
              <a:t>110</a:t>
            </a:r>
            <a:r>
              <a:rPr lang="zh-TW" altLang="en-US" sz="4400" dirty="0">
                <a:solidFill>
                  <a:schemeClr val="bg1"/>
                </a:solidFill>
              </a:rPr>
              <a:t>年五專免試入學超額比序說明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五專免試入學</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59</a:t>
            </a:fld>
            <a:endParaRPr lang="en-US" altLang="zh-TW"/>
          </a:p>
        </p:txBody>
      </p:sp>
      <p:graphicFrame>
        <p:nvGraphicFramePr>
          <p:cNvPr id="8" name="資料庫圖表 7"/>
          <p:cNvGraphicFramePr/>
          <p:nvPr>
            <p:extLst>
              <p:ext uri="{D42A27DB-BD31-4B8C-83A1-F6EECF244321}">
                <p14:modId xmlns:p14="http://schemas.microsoft.com/office/powerpoint/2010/main" val="315685031"/>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33488496"/>
              </p:ext>
            </p:extLst>
          </p:nvPr>
        </p:nvGraphicFramePr>
        <p:xfrm>
          <a:off x="323528" y="1412776"/>
          <a:ext cx="8252785" cy="495312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45~50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25~30</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60~70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60</a:t>
            </a:fld>
            <a:endParaRPr lang="en-US" altLang="zh-TW" dirty="0"/>
          </a:p>
        </p:txBody>
      </p:sp>
      <p:graphicFrame>
        <p:nvGraphicFramePr>
          <p:cNvPr id="6" name="資料庫圖表 5"/>
          <p:cNvGraphicFramePr/>
          <p:nvPr>
            <p:extLst>
              <p:ext uri="{D42A27DB-BD31-4B8C-83A1-F6EECF244321}">
                <p14:modId xmlns:p14="http://schemas.microsoft.com/office/powerpoint/2010/main" val="3224230539"/>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908720"/>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4DCBDF-E526-4C89-89FC-5972934A7303}"/>
              </a:ext>
            </a:extLst>
          </p:cNvPr>
          <p:cNvSpPr/>
          <p:nvPr/>
        </p:nvSpPr>
        <p:spPr>
          <a:xfrm>
            <a:off x="467544" y="5759055"/>
            <a:ext cx="8244000"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61</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48602575"/>
              </p:ext>
            </p:extLst>
          </p:nvPr>
        </p:nvGraphicFramePr>
        <p:xfrm>
          <a:off x="467545" y="1484785"/>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val="20000"/>
                    </a:ext>
                  </a:extLst>
                </a:gridCol>
                <a:gridCol w="2013688">
                  <a:extLst>
                    <a:ext uri="{9D8B030D-6E8A-4147-A177-3AD203B41FA5}">
                      <a16:colId xmlns:a16="http://schemas.microsoft.com/office/drawing/2014/main" val="20001"/>
                    </a:ext>
                  </a:extLst>
                </a:gridCol>
                <a:gridCol w="1726018">
                  <a:extLst>
                    <a:ext uri="{9D8B030D-6E8A-4147-A177-3AD203B41FA5}">
                      <a16:colId xmlns:a16="http://schemas.microsoft.com/office/drawing/2014/main" val="20002"/>
                    </a:ext>
                  </a:extLst>
                </a:gridCol>
                <a:gridCol w="2753531">
                  <a:extLst>
                    <a:ext uri="{9D8B030D-6E8A-4147-A177-3AD203B41FA5}">
                      <a16:colId xmlns:a16="http://schemas.microsoft.com/office/drawing/2014/main"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400" kern="100" dirty="0">
                          <a:solidFill>
                            <a:schemeClr val="tx1"/>
                          </a:solidFill>
                          <a:effectLst/>
                          <a:latin typeface="微軟正黑體" pitchFamily="34" charset="-120"/>
                          <a:ea typeface="微軟正黑體" pitchFamily="34" charset="-120"/>
                        </a:rPr>
                        <a:t>術科項目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676029">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403803">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solidFill>
                            <a:schemeClr val="tx1"/>
                          </a:solidFill>
                          <a:effectLst/>
                          <a:latin typeface="微軟正黑體" pitchFamily="34" charset="-120"/>
                          <a:ea typeface="微軟正黑體" pitchFamily="34" charset="-120"/>
                        </a:rPr>
                        <a:t>15</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7544" y="4725144"/>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b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C00000"/>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3"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4"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5"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7992" y="-13560"/>
            <a:ext cx="9136008" cy="994288"/>
          </a:xfrm>
          <a:solidFill>
            <a:schemeClr val="bg1">
              <a:lumMod val="75000"/>
            </a:schemeClr>
          </a:solidFill>
        </p:spPr>
        <p:txBody>
          <a:bodyPr>
            <a:noAutofit/>
            <a:scene3d>
              <a:camera prst="orthographicFront"/>
              <a:lightRig rig="soft" dir="t">
                <a:rot lat="0" lon="0" rev="15600000"/>
              </a:lightRig>
            </a:scene3d>
            <a:sp3d extrusionH="57150" prstMaterial="softEdge">
              <a:bevelT w="25400" h="38100"/>
            </a:sp3d>
          </a:bodyPr>
          <a:lstStyle/>
          <a:p>
            <a:pPr algn="ctr">
              <a:defRPr/>
            </a:pPr>
            <a:r>
              <a:rPr lang="zh-TW" altLang="en-US"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普通</a:t>
            </a:r>
            <a:r>
              <a:rPr lang="zh-TW" altLang="zh-TW"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1308509056"/>
              </p:ext>
            </p:extLst>
          </p:nvPr>
        </p:nvGraphicFramePr>
        <p:xfrm>
          <a:off x="1248227" y="1451429"/>
          <a:ext cx="6780156" cy="3506379"/>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val="10003"/>
                  </a:ext>
                </a:extLst>
              </a:tr>
              <a:tr h="246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4"/>
            <a:ext cx="9144000" cy="852846"/>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sp>
        <p:nvSpPr>
          <p:cNvPr id="4" name="投影片編號版面配置區 3"/>
          <p:cNvSpPr>
            <a:spLocks noGrp="1"/>
          </p:cNvSpPr>
          <p:nvPr>
            <p:ph type="sldNum" sz="quarter" idx="12"/>
          </p:nvPr>
        </p:nvSpPr>
        <p:spPr/>
        <p:txBody>
          <a:bodyPr/>
          <a:lstStyle/>
          <a:p>
            <a:fld id="{F0E1BA0A-8B3C-4B95-B02E-65E8A509A036}" type="slidenum">
              <a:rPr lang="zh-TW" altLang="en-US" smtClean="0"/>
              <a:pPr/>
              <a:t>65</a:t>
            </a:fld>
            <a:endParaRPr lang="zh-TW" altLang="en-US"/>
          </a:p>
        </p:txBody>
      </p:sp>
      <p:sp>
        <p:nvSpPr>
          <p:cNvPr id="6" name="文字方塊 5"/>
          <p:cNvSpPr txBox="1"/>
          <p:nvPr/>
        </p:nvSpPr>
        <p:spPr>
          <a:xfrm>
            <a:off x="612332" y="5940851"/>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graphicFrame>
        <p:nvGraphicFramePr>
          <p:cNvPr id="10" name="表格 9">
            <a:extLst>
              <a:ext uri="{FF2B5EF4-FFF2-40B4-BE49-F238E27FC236}">
                <a16:creationId xmlns:a16="http://schemas.microsoft.com/office/drawing/2014/main" id="{D0295CBA-EE73-4782-9C6A-94C812235636}"/>
              </a:ext>
            </a:extLst>
          </p:cNvPr>
          <p:cNvGraphicFramePr>
            <a:graphicFrameLocks noGrp="1"/>
          </p:cNvGraphicFramePr>
          <p:nvPr>
            <p:extLst>
              <p:ext uri="{D42A27DB-BD31-4B8C-83A1-F6EECF244321}">
                <p14:modId xmlns:p14="http://schemas.microsoft.com/office/powerpoint/2010/main" val="1938268998"/>
              </p:ext>
            </p:extLst>
          </p:nvPr>
        </p:nvGraphicFramePr>
        <p:xfrm>
          <a:off x="457200" y="1388298"/>
          <a:ext cx="8229600" cy="4198620"/>
        </p:xfrm>
        <a:graphic>
          <a:graphicData uri="http://schemas.openxmlformats.org/drawingml/2006/table">
            <a:tbl>
              <a:tblPr firstRow="1" bandRow="1"/>
              <a:tblGrid>
                <a:gridCol w="1333500">
                  <a:extLst>
                    <a:ext uri="{9D8B030D-6E8A-4147-A177-3AD203B41FA5}">
                      <a16:colId xmlns:a16="http://schemas.microsoft.com/office/drawing/2014/main" val="2463312088"/>
                    </a:ext>
                  </a:extLst>
                </a:gridCol>
                <a:gridCol w="1295400">
                  <a:extLst>
                    <a:ext uri="{9D8B030D-6E8A-4147-A177-3AD203B41FA5}">
                      <a16:colId xmlns:a16="http://schemas.microsoft.com/office/drawing/2014/main" val="3029309090"/>
                    </a:ext>
                  </a:extLst>
                </a:gridCol>
                <a:gridCol w="5600700">
                  <a:extLst>
                    <a:ext uri="{9D8B030D-6E8A-4147-A177-3AD203B41FA5}">
                      <a16:colId xmlns:a16="http://schemas.microsoft.com/office/drawing/2014/main"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18982001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二林工商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商業經營、電子技術、電機技術、室內空間設計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229664797"/>
                  </a:ext>
                </a:extLst>
              </a:tr>
              <a:tr h="582930">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89543240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a:t>
                      </a: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、多媒體</a:t>
                      </a:r>
                      <a:r>
                        <a:rPr lang="zh-TW" altLang="en-US"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646125813"/>
                  </a:ext>
                </a:extLst>
              </a:tr>
              <a:tr h="5956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2781754277"/>
                  </a:ext>
                </a:extLst>
              </a:tr>
            </a:tbl>
          </a:graphicData>
        </a:graphic>
      </p:graphicFrame>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563"/>
            <a:ext cx="9144000" cy="880090"/>
          </a:xfrm>
          <a:solidFill>
            <a:schemeClr val="bg1">
              <a:lumMod val="85000"/>
            </a:schemeClr>
          </a:solidFill>
        </p:spPr>
        <p:txBody>
          <a:bodyPr>
            <a:normAutofit fontScale="90000"/>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91+2</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A328985E-A456-448F-93D5-F26488F8E671}"/>
              </a:ext>
            </a:extLst>
          </p:cNvPr>
          <p:cNvGraphicFramePr>
            <a:graphicFrameLocks noGrp="1"/>
          </p:cNvGraphicFramePr>
          <p:nvPr>
            <p:extLst>
              <p:ext uri="{D42A27DB-BD31-4B8C-83A1-F6EECF244321}">
                <p14:modId xmlns:p14="http://schemas.microsoft.com/office/powerpoint/2010/main" val="4220390790"/>
              </p:ext>
            </p:extLst>
          </p:nvPr>
        </p:nvGraphicFramePr>
        <p:xfrm>
          <a:off x="179512" y="1196751"/>
          <a:ext cx="8712970" cy="5400601"/>
        </p:xfrm>
        <a:graphic>
          <a:graphicData uri="http://schemas.openxmlformats.org/drawingml/2006/table">
            <a:tbl>
              <a:tblPr/>
              <a:tblGrid>
                <a:gridCol w="443031">
                  <a:extLst>
                    <a:ext uri="{9D8B030D-6E8A-4147-A177-3AD203B41FA5}">
                      <a16:colId xmlns:a16="http://schemas.microsoft.com/office/drawing/2014/main" val="1159431762"/>
                    </a:ext>
                  </a:extLst>
                </a:gridCol>
                <a:gridCol w="1624452">
                  <a:extLst>
                    <a:ext uri="{9D8B030D-6E8A-4147-A177-3AD203B41FA5}">
                      <a16:colId xmlns:a16="http://schemas.microsoft.com/office/drawing/2014/main" val="2092572748"/>
                    </a:ext>
                  </a:extLst>
                </a:gridCol>
                <a:gridCol w="6645487">
                  <a:extLst>
                    <a:ext uri="{9D8B030D-6E8A-4147-A177-3AD203B41FA5}">
                      <a16:colId xmlns:a16="http://schemas.microsoft.com/office/drawing/2014/main" val="4278873488"/>
                    </a:ext>
                  </a:extLst>
                </a:gridCol>
              </a:tblGrid>
              <a:tr h="353200">
                <a:tc>
                  <a:txBody>
                    <a:bodyPr/>
                    <a:lstStyle/>
                    <a:p>
                      <a:endParaRPr lang="zh-TW" sz="2000" kern="100">
                        <a:effectLst/>
                        <a:latin typeface="Calibri" panose="020F0502020204030204" pitchFamily="34" charset="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4153847180"/>
                  </a:ext>
                </a:extLst>
              </a:tr>
              <a:tr h="913102">
                <a:tc rowSpan="5">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工業類</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713585321"/>
                  </a:ext>
                </a:extLst>
              </a:tr>
              <a:tr h="8166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動力機械群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汽車科、重機科、飛機修護科、動力機械科、農業機械科、軌道車輛科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0905585"/>
                  </a:ext>
                </a:extLst>
              </a:tr>
              <a:tr h="766270">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電機與電子群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電機類：電機科、控制科、冷凍空調科、電機空調科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資電類：電子科、資訊科、航空電子科、電子通信科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88586400"/>
                  </a:ext>
                </a:extLst>
              </a:tr>
              <a:tr h="5782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化工群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化工科、紡織科、染整科、環境檢驗科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72231883"/>
                  </a:ext>
                </a:extLst>
              </a:tr>
              <a:tr h="443523">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土木與建築群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土木科、建築科、消防工程科、空間測繪科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3055553570"/>
                  </a:ext>
                </a:extLst>
              </a:tr>
              <a:tr h="1176494">
                <a:tc rowSpan="2">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商業類</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商業管理群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電競經營科</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(107</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年起試辦</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73937107"/>
                  </a:ext>
                </a:extLst>
              </a:tr>
              <a:tr h="353200">
                <a:tc vMerge="1">
                  <a:txBody>
                    <a:bodyPr/>
                    <a:lstStyle/>
                    <a:p>
                      <a:endParaRPr lang="zh-TW" altLang="en-US"/>
                    </a:p>
                  </a:txBody>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外語群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應用英語科、應用日文科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032237827"/>
                  </a:ext>
                </a:extLst>
              </a:tr>
            </a:tbl>
          </a:graphicData>
        </a:graphic>
      </p:graphicFrame>
      <p:sp>
        <p:nvSpPr>
          <p:cNvPr id="7" name="Rectangle 2"/>
          <p:cNvSpPr txBox="1">
            <a:spLocks noChangeArrowheads="1"/>
          </p:cNvSpPr>
          <p:nvPr/>
        </p:nvSpPr>
        <p:spPr bwMode="auto">
          <a:xfrm>
            <a:off x="0" y="0"/>
            <a:ext cx="9144000" cy="831626"/>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2B9E463-E03A-4C5D-91C9-43B53B41415D}"/>
              </a:ext>
            </a:extLst>
          </p:cNvPr>
          <p:cNvGraphicFramePr>
            <a:graphicFrameLocks noGrp="1"/>
          </p:cNvGraphicFramePr>
          <p:nvPr>
            <p:extLst>
              <p:ext uri="{D42A27DB-BD31-4B8C-83A1-F6EECF244321}">
                <p14:modId xmlns:p14="http://schemas.microsoft.com/office/powerpoint/2010/main" val="3997209907"/>
              </p:ext>
            </p:extLst>
          </p:nvPr>
        </p:nvGraphicFramePr>
        <p:xfrm>
          <a:off x="247276" y="895106"/>
          <a:ext cx="8640960" cy="5627966"/>
        </p:xfrm>
        <a:graphic>
          <a:graphicData uri="http://schemas.openxmlformats.org/drawingml/2006/table">
            <a:tbl>
              <a:tblPr/>
              <a:tblGrid>
                <a:gridCol w="461357">
                  <a:extLst>
                    <a:ext uri="{9D8B030D-6E8A-4147-A177-3AD203B41FA5}">
                      <a16:colId xmlns:a16="http://schemas.microsoft.com/office/drawing/2014/main" val="2871439505"/>
                    </a:ext>
                  </a:extLst>
                </a:gridCol>
                <a:gridCol w="1307035">
                  <a:extLst>
                    <a:ext uri="{9D8B030D-6E8A-4147-A177-3AD203B41FA5}">
                      <a16:colId xmlns:a16="http://schemas.microsoft.com/office/drawing/2014/main" val="2753009322"/>
                    </a:ext>
                  </a:extLst>
                </a:gridCol>
                <a:gridCol w="6872568">
                  <a:extLst>
                    <a:ext uri="{9D8B030D-6E8A-4147-A177-3AD203B41FA5}">
                      <a16:colId xmlns:a16="http://schemas.microsoft.com/office/drawing/2014/main" val="2772314902"/>
                    </a:ext>
                  </a:extLst>
                </a:gridCol>
              </a:tblGrid>
              <a:tr h="405041">
                <a:tc>
                  <a:txBody>
                    <a:bodyPr/>
                    <a:lstStyle/>
                    <a:p>
                      <a:endParaRPr lang="zh-TW" sz="2400" kern="100" dirty="0">
                        <a:effectLst/>
                        <a:latin typeface="Calibri" panose="020F0502020204030204" pitchFamily="34" charset="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ct val="800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ts val="17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1029477145"/>
                  </a:ext>
                </a:extLst>
              </a:tr>
              <a:tr h="581714">
                <a:tc rowSpan="2">
                  <a:txBody>
                    <a:bodyPr/>
                    <a:lstStyle/>
                    <a:p>
                      <a:pPr algn="ctr" fontAlgn="base">
                        <a:lnSpc>
                          <a:spcPct val="80000"/>
                        </a:lnSpc>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農業類</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農場經營科、園藝科、森林科、野生動物保育科、造園科、畜產保健科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975952586"/>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食品群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食品加工科、食品科、水產食品科、烘焙科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83187793"/>
                  </a:ext>
                </a:extLst>
              </a:tr>
              <a:tr h="581714">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家事類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家政群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家政科、服裝科、幼兒保育科、美容科、時尚模特兒科、流行服飾科、時尚造型科、</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照顧服務科</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(96</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年起試辦</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8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858875563"/>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餐旅群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餐飲管理科、觀光事業科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85056657"/>
                  </a:ext>
                </a:extLst>
              </a:tr>
              <a:tr h="509869">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海事水產類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輪機科、航海科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462931787"/>
                  </a:ext>
                </a:extLst>
              </a:tr>
              <a:tr h="9601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水產群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水產養殖科、漁業科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5643443"/>
                  </a:ext>
                </a:extLst>
              </a:tr>
              <a:tr h="846725">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藝術與設計類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fontAlgn="base">
                        <a:lnSpc>
                          <a:spcPct val="80000"/>
                        </a:lnSpc>
                        <a:spcAft>
                          <a:spcPts val="0"/>
                        </a:spcAft>
                      </a:pPr>
                      <a:r>
                        <a:rPr lang="zh-TW" sz="2000" kern="0" dirty="0">
                          <a:effectLst/>
                          <a:latin typeface="Arial" panose="020B0604020202020204" pitchFamily="34" charset="0"/>
                          <a:ea typeface="新細明體" panose="02020500000000000000" pitchFamily="18" charset="-120"/>
                          <a:cs typeface="Arial" panose="020B0604020202020204" pitchFamily="34" charset="0"/>
                        </a:rPr>
                        <a:t>設計群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0" dirty="0">
                          <a:effectLst/>
                          <a:latin typeface="Arial" panose="020B0604020202020204" pitchFamily="34" charset="0"/>
                          <a:ea typeface="新細明體" panose="02020500000000000000" pitchFamily="18"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3236175197"/>
                  </a:ext>
                </a:extLst>
              </a:tr>
              <a:tr h="905942">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1576512005"/>
                  </a:ext>
                </a:extLst>
              </a:tr>
            </a:tbl>
          </a:graphicData>
        </a:graphic>
      </p:graphicFrame>
      <p:sp>
        <p:nvSpPr>
          <p:cNvPr id="17442" name="文字方塊 4"/>
          <p:cNvSpPr txBox="1">
            <a:spLocks noChangeArrowheads="1"/>
          </p:cNvSpPr>
          <p:nvPr/>
        </p:nvSpPr>
        <p:spPr bwMode="auto">
          <a:xfrm>
            <a:off x="1102243" y="64579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8488" y="-10120"/>
            <a:ext cx="9152488" cy="774824"/>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999065"/>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110</a:t>
            </a:r>
            <a:r>
              <a:rPr lang="zh-TW" altLang="en-US" sz="4000" b="1" dirty="0">
                <a:solidFill>
                  <a:srgbClr val="7030A0"/>
                </a:solidFill>
                <a:latin typeface="微軟正黑體" pitchFamily="34" charset="-120"/>
                <a:ea typeface="微軟正黑體" pitchFamily="34" charset="-120"/>
              </a:rPr>
              <a:t>年</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816737365"/>
              </p:ext>
            </p:extLst>
          </p:nvPr>
        </p:nvGraphicFramePr>
        <p:xfrm>
          <a:off x="722312" y="1079680"/>
          <a:ext cx="7964488" cy="5290371"/>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01272">
                  <a:extLst>
                    <a:ext uri="{9D8B030D-6E8A-4147-A177-3AD203B41FA5}">
                      <a16:colId xmlns:a16="http://schemas.microsoft.com/office/drawing/2014/main" val="20003"/>
                    </a:ext>
                  </a:extLst>
                </a:gridCol>
                <a:gridCol w="1893283">
                  <a:extLst>
                    <a:ext uri="{9D8B030D-6E8A-4147-A177-3AD203B41FA5}">
                      <a16:colId xmlns:a16="http://schemas.microsoft.com/office/drawing/2014/main" val="20004"/>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110</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110</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952" y="4850"/>
            <a:ext cx="9111048" cy="915972"/>
          </a:xfrm>
          <a:solidFill>
            <a:schemeClr val="accent2">
              <a:lumMod val="20000"/>
              <a:lumOff val="80000"/>
            </a:schemeClr>
          </a:solidFill>
        </p:spPr>
        <p:txBody>
          <a:bodyPr>
            <a:normAutofit fontScale="90000"/>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068651253"/>
              </p:ext>
            </p:extLst>
          </p:nvPr>
        </p:nvGraphicFramePr>
        <p:xfrm>
          <a:off x="251520" y="3933056"/>
          <a:ext cx="4968552" cy="563815"/>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032" y="0"/>
            <a:ext cx="9123968" cy="836712"/>
          </a:xfrm>
          <a:solidFill>
            <a:schemeClr val="accent2">
              <a:lumMod val="20000"/>
              <a:lumOff val="80000"/>
            </a:schemeClr>
          </a:solidFill>
        </p:spPr>
        <p:txBody>
          <a:bodyPr>
            <a:normAutofit/>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71</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1543790"/>
              </p:ext>
            </p:extLst>
          </p:nvPr>
        </p:nvGraphicFramePr>
        <p:xfrm>
          <a:off x="119088" y="910559"/>
          <a:ext cx="8928991" cy="5810916"/>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val="20000"/>
                    </a:ext>
                  </a:extLst>
                </a:gridCol>
                <a:gridCol w="811726">
                  <a:extLst>
                    <a:ext uri="{9D8B030D-6E8A-4147-A177-3AD203B41FA5}">
                      <a16:colId xmlns:a16="http://schemas.microsoft.com/office/drawing/2014/main" val="20001"/>
                    </a:ext>
                  </a:extLst>
                </a:gridCol>
                <a:gridCol w="7674505">
                  <a:extLst>
                    <a:ext uri="{9D8B030D-6E8A-4147-A177-3AD203B41FA5}">
                      <a16:colId xmlns:a16="http://schemas.microsoft.com/office/drawing/2014/main" val="20002"/>
                    </a:ext>
                  </a:extLst>
                </a:gridCol>
              </a:tblGrid>
              <a:tr h="389610">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士林校區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br>
                        <a:rPr lang="en-US" sz="1600" b="0" u="none" kern="0" dirty="0">
                          <a:solidFill>
                            <a:schemeClr val="tx1"/>
                          </a:solidFill>
                          <a:effectLst/>
                          <a:latin typeface="微軟正黑體" panose="020B0604030504040204" pitchFamily="34" charset="-120"/>
                          <a:ea typeface="微軟正黑體" panose="020B0604030504040204" pitchFamily="34" charset="-120"/>
                        </a:rPr>
                      </a:b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康寧大學</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台北校區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關渡校區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、醒吾科技大學、</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宏國</a:t>
                      </a:r>
                      <a:r>
                        <a:rPr lang="zh-TW" sz="1600" b="0"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南亞技術學院</a:t>
                      </a:r>
                      <a:r>
                        <a:rPr lang="zh-TW" sz="1600" b="0"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0"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新竹縣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敏實</a:t>
                      </a:r>
                      <a:r>
                        <a:rPr lang="zh-TW"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科技大學、台灣觀光學院</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0789">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國立虎尾科技大學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大同技術學院、崇仁醫護管理專科學校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br>
                        <a:rPr lang="en-US" altLang="zh-TW" sz="1600" b="0" u="none" kern="0" dirty="0">
                          <a:solidFill>
                            <a:schemeClr val="tx1"/>
                          </a:solidFill>
                          <a:effectLst/>
                          <a:latin typeface="微軟正黑體" panose="020B0604030504040204" pitchFamily="34" charset="-120"/>
                          <a:ea typeface="微軟正黑體" panose="020B0604030504040204" pitchFamily="34" charset="-120"/>
                        </a:rPr>
                      </a:br>
                      <a:r>
                        <a:rPr lang="zh-TW" sz="1600" b="0"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72</a:t>
            </a:fld>
            <a:endParaRPr lang="zh-TW" altLang="en-US">
              <a:solidFill>
                <a:prstClr val="black">
                  <a:tint val="75000"/>
                </a:prstClr>
              </a:solidFill>
            </a:endParaRPr>
          </a:p>
        </p:txBody>
      </p:sp>
      <p:sp>
        <p:nvSpPr>
          <p:cNvPr id="6" name="標題 1"/>
          <p:cNvSpPr txBox="1">
            <a:spLocks/>
          </p:cNvSpPr>
          <p:nvPr/>
        </p:nvSpPr>
        <p:spPr bwMode="auto">
          <a:xfrm>
            <a:off x="23168" y="-1"/>
            <a:ext cx="9120832" cy="764705"/>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4"/>
            <a:ext cx="9144000" cy="1014275"/>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id="{CB39F35E-394D-4306-B0A0-3DF7E2E53344}"/>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73</a:t>
            </a:fld>
            <a:endParaRPr lang="zh-TW" altLang="en-US">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75</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76</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77</a:t>
            </a:fld>
            <a:endParaRPr kumimoji="0" lang="en-US" altLang="zh-TW">
              <a:solidFill>
                <a:srgbClr val="FFFFFF"/>
              </a:solidFill>
              <a:latin typeface="Century Schoolbook" pitchFamily="18" charset="0"/>
            </a:endParaRPr>
          </a:p>
        </p:txBody>
      </p:sp>
      <p:sp>
        <p:nvSpPr>
          <p:cNvPr id="12" name="圓角矩形 11"/>
          <p:cNvSpPr/>
          <p:nvPr/>
        </p:nvSpPr>
        <p:spPr>
          <a:xfrm>
            <a:off x="13216" y="13752"/>
            <a:ext cx="9130784" cy="822905"/>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897788451"/>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701821071"/>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78</a:t>
            </a:fld>
            <a:endParaRPr lang="en-US" altLang="zh-TW"/>
          </a:p>
        </p:txBody>
      </p:sp>
      <p:pic>
        <p:nvPicPr>
          <p:cNvPr id="6" name="圖片 5">
            <a:extLst>
              <a:ext uri="{FF2B5EF4-FFF2-40B4-BE49-F238E27FC236}">
                <a16:creationId xmlns:a16="http://schemas.microsoft.com/office/drawing/2014/main"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id="{A4CD09C8-A634-4D43-B906-7CD7039EFFE0}"/>
              </a:ext>
            </a:extLst>
          </p:cNvPr>
          <p:cNvSpPr/>
          <p:nvPr/>
        </p:nvSpPr>
        <p:spPr>
          <a:xfrm>
            <a:off x="13216" y="13752"/>
            <a:ext cx="9130784" cy="897471"/>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spTree>
    <p:extLst>
      <p:ext uri="{BB962C8B-B14F-4D97-AF65-F5344CB8AC3E}">
        <p14:creationId xmlns:p14="http://schemas.microsoft.com/office/powerpoint/2010/main" val="743773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 y="0"/>
            <a:ext cx="9144000" cy="784555"/>
          </a:xfrm>
          <a:prstGeom prst="rect">
            <a:avLst/>
          </a:prstGeom>
          <a:blipFill>
            <a:blip r:embed="rId2"/>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79</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903542027"/>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val="20000"/>
                    </a:ext>
                  </a:extLst>
                </a:gridCol>
                <a:gridCol w="1650502">
                  <a:extLst>
                    <a:ext uri="{9D8B030D-6E8A-4147-A177-3AD203B41FA5}">
                      <a16:colId xmlns:a16="http://schemas.microsoft.com/office/drawing/2014/main" val="20001"/>
                    </a:ext>
                  </a:extLst>
                </a:gridCol>
                <a:gridCol w="1650502">
                  <a:extLst>
                    <a:ext uri="{9D8B030D-6E8A-4147-A177-3AD203B41FA5}">
                      <a16:colId xmlns:a16="http://schemas.microsoft.com/office/drawing/2014/main" val="20002"/>
                    </a:ext>
                  </a:extLst>
                </a:gridCol>
                <a:gridCol w="3372764">
                  <a:extLst>
                    <a:ext uri="{9D8B030D-6E8A-4147-A177-3AD203B41FA5}">
                      <a16:colId xmlns:a16="http://schemas.microsoft.com/office/drawing/2014/main" val="20003"/>
                    </a:ext>
                  </a:extLst>
                </a:gridCol>
              </a:tblGrid>
              <a:tr h="603035">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80</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id="{F259CB41-EF04-4259-A630-88AD194FFB9C}"/>
              </a:ext>
            </a:extLst>
          </p:cNvPr>
          <p:cNvSpPr txBox="1">
            <a:spLocks noChangeArrowheads="1"/>
          </p:cNvSpPr>
          <p:nvPr/>
        </p:nvSpPr>
        <p:spPr bwMode="auto">
          <a:xfrm>
            <a:off x="-1" y="0"/>
            <a:ext cx="9144000" cy="784555"/>
          </a:xfrm>
          <a:prstGeom prst="rect">
            <a:avLst/>
          </a:prstGeom>
          <a:blipFill>
            <a:blip r:embed="rId5"/>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生涯金三角</a:t>
            </a:r>
            <a:endParaRPr kumimoji="0" lang="en-US" altLang="zh-TW" sz="4400" dirty="0">
              <a:solidFill>
                <a:srgbClr val="C00000"/>
              </a:solidFill>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16" name="圓角矩形 15"/>
          <p:cNvSpPr/>
          <p:nvPr/>
        </p:nvSpPr>
        <p:spPr>
          <a:xfrm>
            <a:off x="-1" y="20655"/>
            <a:ext cx="9132565" cy="89400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109</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1</a:t>
            </a:r>
            <a:r>
              <a:rPr lang="en-US" altLang="zh-TW" sz="2400" b="1" dirty="0">
                <a:solidFill>
                  <a:srgbClr val="FF0000"/>
                </a:solidFill>
                <a:latin typeface="微軟正黑體" pitchFamily="34" charset="-120"/>
                <a:ea typeface="微軟正黑體" pitchFamily="34" charset="-120"/>
              </a:rPr>
              <a:t>9</a:t>
            </a:r>
            <a:r>
              <a:rPr lang="zh-TW" altLang="en-US" sz="2400" b="1" dirty="0">
                <a:solidFill>
                  <a:srgbClr val="FF0000"/>
                </a:solidFill>
                <a:latin typeface="微軟正黑體" pitchFamily="34" charset="-120"/>
                <a:ea typeface="微軟正黑體" pitchFamily="34" charset="-120"/>
              </a:rPr>
              <a:t>個</a:t>
            </a:r>
            <a:endParaRPr lang="en-US" altLang="zh-TW" sz="2400" b="1" dirty="0">
              <a:solidFill>
                <a:srgbClr val="FF0000"/>
              </a:solidFill>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51.07%</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78.11%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86.10%</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前三志願錄取高中者佔</a:t>
            </a:r>
            <a:r>
              <a:rPr lang="en-US" altLang="zh-TW" sz="2400" b="1" dirty="0">
                <a:latin typeface="微軟正黑體" pitchFamily="34" charset="-120"/>
                <a:ea typeface="微軟正黑體" pitchFamily="34" charset="-120"/>
                <a:cs typeface="華康儷粗圓"/>
              </a:rPr>
              <a:t>38.28</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前三志願錄取高職者佔</a:t>
            </a:r>
            <a:r>
              <a:rPr lang="en-US" altLang="zh-TW" sz="2400" b="1" dirty="0">
                <a:latin typeface="微軟正黑體" pitchFamily="34" charset="-120"/>
                <a:ea typeface="微軟正黑體" pitchFamily="34" charset="-120"/>
                <a:cs typeface="華康儷粗圓"/>
              </a:rPr>
              <a:t>35.69</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99.08</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322463" y="2065748"/>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未錄取者請留意</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00801703"/>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592044161"/>
              </p:ext>
            </p:extLst>
          </p:nvPr>
        </p:nvGraphicFramePr>
        <p:xfrm>
          <a:off x="-22984" y="-18032"/>
          <a:ext cx="9491528" cy="193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265799870"/>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83</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2746793644"/>
              </p:ext>
            </p:extLst>
          </p:nvPr>
        </p:nvGraphicFramePr>
        <p:xfrm>
          <a:off x="0" y="0"/>
          <a:ext cx="91440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2009079"/>
            <a:ext cx="8568952" cy="41764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252516880"/>
              </p:ext>
            </p:extLst>
          </p:nvPr>
        </p:nvGraphicFramePr>
        <p:xfrm>
          <a:off x="0" y="-99392"/>
          <a:ext cx="9144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25266E15-04EF-49B8-ADE2-92F2EA7F7AD7}"/>
              </a:ext>
            </a:extLst>
          </p:cNvPr>
          <p:cNvPicPr>
            <a:picLocks noChangeAspect="1"/>
          </p:cNvPicPr>
          <p:nvPr/>
        </p:nvPicPr>
        <p:blipFill>
          <a:blip r:embed="rId7"/>
          <a:stretch>
            <a:fillRect/>
          </a:stretch>
        </p:blipFill>
        <p:spPr>
          <a:xfrm>
            <a:off x="211024" y="211892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86</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aphicFrame>
        <p:nvGraphicFramePr>
          <p:cNvPr id="36" name="資料庫圖表 35">
            <a:extLst>
              <a:ext uri="{FF2B5EF4-FFF2-40B4-BE49-F238E27FC236}">
                <a16:creationId xmlns:a16="http://schemas.microsoft.com/office/drawing/2014/main" id="{759F209B-BA86-492E-8256-DF57106A08B2}"/>
              </a:ext>
            </a:extLst>
          </p:cNvPr>
          <p:cNvGraphicFramePr/>
          <p:nvPr>
            <p:extLst>
              <p:ext uri="{D42A27DB-BD31-4B8C-83A1-F6EECF244321}">
                <p14:modId xmlns:p14="http://schemas.microsoft.com/office/powerpoint/2010/main" val="513440005"/>
              </p:ext>
            </p:extLst>
          </p:nvPr>
        </p:nvGraphicFramePr>
        <p:xfrm>
          <a:off x="21632" y="-5941"/>
          <a:ext cx="91440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079870892"/>
              </p:ext>
            </p:extLst>
          </p:nvPr>
        </p:nvGraphicFramePr>
        <p:xfrm>
          <a:off x="0" y="4222"/>
          <a:ext cx="9082336" cy="162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87</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88</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887103589"/>
              </p:ext>
            </p:extLst>
          </p:nvPr>
        </p:nvGraphicFramePr>
        <p:xfrm>
          <a:off x="251520" y="1536858"/>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20166">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0166">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成功大學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0166">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0166">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0166">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20166">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臺北科技大學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20166">
                <a:tc>
                  <a:txBody>
                    <a:bodyPr/>
                    <a:lstStyle/>
                    <a:p>
                      <a:pPr algn="ctr" latinLnBrk="1"/>
                      <a:r>
                        <a:rPr lang="en-US" altLang="zh-TW" sz="2200" dirty="0">
                          <a:effectLst/>
                          <a:latin typeface="微軟正黑體" pitchFamily="34" charset="-120"/>
                          <a:ea typeface="微軟正黑體" pitchFamily="34" charset="-120"/>
                        </a:rPr>
                        <a:t>6</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val="10006"/>
                  </a:ext>
                </a:extLst>
              </a:tr>
              <a:tr h="420166">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交通大學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20166">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淡江大學</a:t>
                      </a:r>
                    </a:p>
                  </a:txBody>
                  <a:tcPr anchor="ctr"/>
                </a:tc>
                <a:extLst>
                  <a:ext uri="{0D108BD9-81ED-4DB2-BD59-A6C34878D82A}">
                    <a16:rowId xmlns:a16="http://schemas.microsoft.com/office/drawing/2014/main" val="10008"/>
                  </a:ext>
                </a:extLst>
              </a:tr>
              <a:tr h="492256">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高雄科技大學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0166">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6588224" y="2016382"/>
            <a:ext cx="2071058"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企業重視實務能力，加強產學鏈結，縮減學用落差。</a:t>
            </a:r>
            <a:endParaRPr lang="en-US" altLang="zh-TW" sz="2400"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企業求才首重「學習力」與「應變力」。</a:t>
            </a:r>
          </a:p>
        </p:txBody>
      </p:sp>
      <p:sp>
        <p:nvSpPr>
          <p:cNvPr id="17" name="文字方塊 16"/>
          <p:cNvSpPr txBox="1"/>
          <p:nvPr/>
        </p:nvSpPr>
        <p:spPr>
          <a:xfrm>
            <a:off x="4631903" y="6372036"/>
            <a:ext cx="4083169" cy="369332"/>
          </a:xfrm>
          <a:prstGeom prst="rect">
            <a:avLst/>
          </a:prstGeom>
          <a:noFill/>
        </p:spPr>
        <p:txBody>
          <a:bodyPr wrap="none" rtlCol="0">
            <a:spAutoFit/>
          </a:bodyPr>
          <a:lstStyle/>
          <a:p>
            <a:r>
              <a:rPr lang="en-US" altLang="zh-TW" dirty="0"/>
              <a:t>(</a:t>
            </a:r>
            <a:r>
              <a:rPr lang="zh-TW" altLang="en-US" dirty="0"/>
              <a:t>引自</a:t>
            </a:r>
            <a:r>
              <a:rPr lang="en-US" altLang="zh-TW" dirty="0"/>
              <a:t>109.02.27</a:t>
            </a:r>
            <a:r>
              <a:rPr lang="zh-TW" altLang="en-US" dirty="0"/>
              <a:t> 聯合新聞網及遠見網頁</a:t>
            </a:r>
            <a:r>
              <a:rPr lang="en-US" altLang="zh-TW" dirty="0"/>
              <a:t>)</a:t>
            </a:r>
            <a:endParaRPr lang="zh-TW" altLang="en-US" dirty="0"/>
          </a:p>
        </p:txBody>
      </p:sp>
      <p:grpSp>
        <p:nvGrpSpPr>
          <p:cNvPr id="9" name="群組 8">
            <a:extLst>
              <a:ext uri="{FF2B5EF4-FFF2-40B4-BE49-F238E27FC236}">
                <a16:creationId xmlns:a16="http://schemas.microsoft.com/office/drawing/2014/main"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a:latin typeface="微軟正黑體" pitchFamily="34" charset="-120"/>
                  <a:ea typeface="微軟正黑體" pitchFamily="34" charset="-120"/>
                </a:rPr>
              </a:br>
              <a:r>
                <a:rPr lang="zh-TW" altLang="en-US" sz="4000" b="1" kern="1200">
                  <a:solidFill>
                    <a:srgbClr val="FFFF00"/>
                  </a:solidFill>
                  <a:latin typeface="微軟正黑體" pitchFamily="34" charset="-120"/>
                  <a:ea typeface="微軟正黑體" pitchFamily="34" charset="-120"/>
                </a:rPr>
                <a:t>企業最愛大學</a:t>
              </a:r>
              <a:endParaRPr lang="zh-TW" altLang="en-US" sz="4000" b="1" kern="1200" dirty="0">
                <a:solidFill>
                  <a:srgbClr val="FFFF00"/>
                </a:solidFill>
                <a:latin typeface="微軟正黑體" pitchFamily="34" charset="-120"/>
                <a:ea typeface="微軟正黑體" pitchFamily="34" charset="-120"/>
              </a:endParaRPr>
            </a:p>
          </p:txBody>
        </p:sp>
      </p:grpSp>
      <p:graphicFrame>
        <p:nvGraphicFramePr>
          <p:cNvPr id="18" name="表格 17">
            <a:extLst>
              <a:ext uri="{FF2B5EF4-FFF2-40B4-BE49-F238E27FC236}">
                <a16:creationId xmlns:a16="http://schemas.microsoft.com/office/drawing/2014/main" id="{9BE8CF57-F4B2-4265-AC7F-951F013DE85D}"/>
              </a:ext>
            </a:extLst>
          </p:cNvPr>
          <p:cNvGraphicFramePr>
            <a:graphicFrameLocks noGrp="1"/>
          </p:cNvGraphicFramePr>
          <p:nvPr>
            <p:extLst>
              <p:ext uri="{D42A27DB-BD31-4B8C-83A1-F6EECF244321}">
                <p14:modId xmlns:p14="http://schemas.microsoft.com/office/powerpoint/2010/main" val="675467244"/>
              </p:ext>
            </p:extLst>
          </p:nvPr>
        </p:nvGraphicFramePr>
        <p:xfrm>
          <a:off x="3563888" y="1536857"/>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432678">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11</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12</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13</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14</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東吳大學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逢甲大學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val="10006"/>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17</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中興大學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龍華科技大學</a:t>
                      </a:r>
                    </a:p>
                  </a:txBody>
                  <a:tcPr anchor="ctr"/>
                </a:tc>
                <a:extLst>
                  <a:ext uri="{0D108BD9-81ED-4DB2-BD59-A6C34878D82A}">
                    <a16:rowId xmlns:a16="http://schemas.microsoft.com/office/drawing/2014/main" val="10008"/>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中正大學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元智大學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2" name="投影片編號版面配置區 1">
            <a:extLst>
              <a:ext uri="{FF2B5EF4-FFF2-40B4-BE49-F238E27FC236}">
                <a16:creationId xmlns:a16="http://schemas.microsoft.com/office/drawing/2014/main"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89</a:t>
            </a:fld>
            <a:endParaRPr lang="zh-TW" altLang="en-US">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1"/>
            <a:ext cx="9144000" cy="126876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1619672" y="6378297"/>
            <a:ext cx="1941557" cy="369332"/>
          </a:xfrm>
          <a:prstGeom prst="rect">
            <a:avLst/>
          </a:prstGeom>
          <a:noFill/>
        </p:spPr>
        <p:txBody>
          <a:bodyPr wrap="none" rtlCol="0">
            <a:spAutoFit/>
          </a:bodyPr>
          <a:lstStyle/>
          <a:p>
            <a:r>
              <a:rPr lang="en-US" altLang="zh-TW" dirty="0"/>
              <a:t>(</a:t>
            </a:r>
            <a:r>
              <a:rPr lang="zh-TW" altLang="en-US" dirty="0"/>
              <a:t>引自勞動部網頁</a:t>
            </a:r>
            <a:r>
              <a:rPr lang="en-US" altLang="zh-TW" dirty="0"/>
              <a:t>)</a:t>
            </a:r>
            <a:endParaRPr lang="zh-TW" altLang="en-US" dirty="0"/>
          </a:p>
        </p:txBody>
      </p:sp>
      <p:sp>
        <p:nvSpPr>
          <p:cNvPr id="4" name="矩形 3"/>
          <p:cNvSpPr/>
          <p:nvPr/>
        </p:nvSpPr>
        <p:spPr>
          <a:xfrm>
            <a:off x="107504" y="1540684"/>
            <a:ext cx="4824536" cy="3960187"/>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a:t>
            </a:r>
            <a:r>
              <a:rPr lang="en-US" altLang="zh-TW" sz="2800" b="1" dirty="0">
                <a:latin typeface="微軟正黑體" pitchFamily="34" charset="-120"/>
                <a:ea typeface="微軟正黑體" pitchFamily="34" charset="-120"/>
              </a:rPr>
              <a:t>108</a:t>
            </a:r>
            <a:r>
              <a:rPr lang="zh-TW" altLang="en-US" sz="2800" b="1" dirty="0">
                <a:latin typeface="微軟正黑體" pitchFamily="34" charset="-120"/>
                <a:ea typeface="微軟正黑體" pitchFamily="34" charset="-120"/>
              </a:rPr>
              <a:t>年職類別薪資調查</a:t>
            </a: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a:latin typeface="微軟正黑體" pitchFamily="34" charset="-120"/>
                <a:ea typeface="微軟正黑體" pitchFamily="34" charset="-120"/>
              </a:rPr>
              <a:t>專業人員：</a:t>
            </a:r>
            <a:r>
              <a:rPr lang="en-US" altLang="zh-TW" sz="2400" dirty="0">
                <a:latin typeface="微軟正黑體" pitchFamily="34" charset="-120"/>
                <a:ea typeface="微軟正黑體" pitchFamily="34" charset="-120"/>
              </a:rPr>
              <a:t>35K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技術員及助理專業人員：</a:t>
            </a:r>
            <a:r>
              <a:rPr lang="en-US" altLang="zh-TW" sz="2400" dirty="0">
                <a:latin typeface="微軟正黑體" pitchFamily="34" charset="-120"/>
                <a:ea typeface="微軟正黑體" pitchFamily="34" charset="-120"/>
              </a:rPr>
              <a:t>29.8K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事務支援人員：</a:t>
            </a:r>
            <a:r>
              <a:rPr lang="en-US" altLang="zh-TW" sz="2400" dirty="0">
                <a:latin typeface="微軟正黑體" pitchFamily="34" charset="-120"/>
                <a:ea typeface="微軟正黑體" pitchFamily="34" charset="-120"/>
              </a:rPr>
              <a:t>27.1K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機械設備操作及組裝人員：</a:t>
            </a:r>
            <a:r>
              <a:rPr lang="en-US" altLang="zh-TW" sz="2400" dirty="0">
                <a:latin typeface="微軟正黑體" pitchFamily="34" charset="-120"/>
                <a:ea typeface="微軟正黑體" pitchFamily="34" charset="-120"/>
              </a:rPr>
              <a:t>26.7K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服務及銷售人員：</a:t>
            </a:r>
            <a:r>
              <a:rPr lang="en-US" altLang="zh-TW" sz="2400" dirty="0">
                <a:latin typeface="微軟正黑體" pitchFamily="34" charset="-120"/>
                <a:ea typeface="微軟正黑體" pitchFamily="34" charset="-120"/>
              </a:rPr>
              <a:t>26.4K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基層技術工：</a:t>
            </a:r>
            <a:r>
              <a:rPr lang="en-US" altLang="zh-TW" sz="2400" dirty="0">
                <a:latin typeface="微軟正黑體" pitchFamily="34" charset="-120"/>
                <a:ea typeface="微軟正黑體" pitchFamily="34" charset="-120"/>
              </a:rPr>
              <a:t>24.3K</a:t>
            </a:r>
          </a:p>
          <a:p>
            <a:pPr>
              <a:lnSpc>
                <a:spcPts val="3000"/>
              </a:lnSpc>
            </a:pPr>
            <a:endParaRPr lang="en-US" altLang="zh-TW"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專業能力愈好，起薪愈高。</a:t>
            </a:r>
          </a:p>
        </p:txBody>
      </p:sp>
      <p:graphicFrame>
        <p:nvGraphicFramePr>
          <p:cNvPr id="7" name="表格 6"/>
          <p:cNvGraphicFramePr>
            <a:graphicFrameLocks noGrp="1"/>
          </p:cNvGraphicFramePr>
          <p:nvPr>
            <p:extLst>
              <p:ext uri="{D42A27DB-BD31-4B8C-83A1-F6EECF244321}">
                <p14:modId xmlns:p14="http://schemas.microsoft.com/office/powerpoint/2010/main" val="2301301251"/>
              </p:ext>
            </p:extLst>
          </p:nvPr>
        </p:nvGraphicFramePr>
        <p:xfrm>
          <a:off x="5004048" y="1540684"/>
          <a:ext cx="4032448" cy="4815666"/>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983652">
                  <a:extLst>
                    <a:ext uri="{9D8B030D-6E8A-4147-A177-3AD203B41FA5}">
                      <a16:colId xmlns:a16="http://schemas.microsoft.com/office/drawing/2014/main" val="20001"/>
                    </a:ext>
                  </a:extLst>
                </a:gridCol>
                <a:gridCol w="1053914">
                  <a:extLst>
                    <a:ext uri="{9D8B030D-6E8A-4147-A177-3AD203B41FA5}">
                      <a16:colId xmlns:a16="http://schemas.microsoft.com/office/drawing/2014/main" val="20002"/>
                    </a:ext>
                  </a:extLst>
                </a:gridCol>
              </a:tblGrid>
              <a:tr h="265537">
                <a:tc gridSpan="3">
                  <a:txBody>
                    <a:bodyPr/>
                    <a:lstStyle/>
                    <a:p>
                      <a:pPr algn="ctr" fontAlgn="ctr"/>
                      <a:r>
                        <a:rPr lang="en-US" altLang="zh-TW" sz="1600" u="none" strike="noStrike" dirty="0">
                          <a:effectLst/>
                        </a:rPr>
                        <a:t>108</a:t>
                      </a:r>
                      <a:r>
                        <a:rPr lang="zh-TW" altLang="en-US" sz="1600" u="none" strike="noStrike" dirty="0">
                          <a:effectLst/>
                        </a:rPr>
                        <a:t>年大學畢業生平均起薪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89369">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030">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32,076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32,519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030">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28,896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30,316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030">
                <a:tc>
                  <a:txBody>
                    <a:bodyPr/>
                    <a:lstStyle/>
                    <a:p>
                      <a:pPr algn="l" fontAlgn="ctr"/>
                      <a:r>
                        <a:rPr lang="zh-TW" altLang="en-US" sz="1400" u="none" strike="noStrike" dirty="0">
                          <a:effectLst/>
                        </a:rPr>
                        <a:t>醫療保健業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28,796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30,408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030">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28,899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29,714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030">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29,261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29,482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030">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29,371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29,860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030">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28,139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29,287</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030">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27,619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28,514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030">
                <a:tc>
                  <a:txBody>
                    <a:bodyPr/>
                    <a:lstStyle/>
                    <a:p>
                      <a:pPr algn="l" fontAlgn="ctr"/>
                      <a:r>
                        <a:rPr lang="zh-TW" altLang="en-US" sz="1400" u="none" strike="noStrike" dirty="0">
                          <a:effectLst/>
                        </a:rPr>
                        <a:t>教育業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27,316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27,519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030">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26,769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27,880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030">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27,009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27,986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9030">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26, 505</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27, 451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9030">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28,231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29,336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370">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108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91</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7937"/>
            <a:ext cx="915248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5446C9D4-8E0B-4DC2-B799-D1088AFCDE97}"/>
              </a:ext>
            </a:extLst>
          </p:cNvPr>
          <p:cNvPicPr>
            <a:picLocks noChangeAspect="1"/>
          </p:cNvPicPr>
          <p:nvPr/>
        </p:nvPicPr>
        <p:blipFill rotWithShape="1">
          <a:blip r:embed="rId3"/>
          <a:srcRect l="6906" t="9400" r="5000" b="12201"/>
          <a:stretch/>
        </p:blipFill>
        <p:spPr>
          <a:xfrm>
            <a:off x="375964" y="1561901"/>
            <a:ext cx="8383584" cy="4794449"/>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92</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93</a:t>
            </a:fld>
            <a:endParaRPr lang="zh-TW" altLang="en-US">
              <a:solidFill>
                <a:prstClr val="black"/>
              </a:solidFill>
              <a:latin typeface="Arial" pitchFamily="34" charset="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 y="2812"/>
            <a:ext cx="9144000" cy="688386"/>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a:t>
            </a:r>
          </a:p>
        </p:txBody>
      </p:sp>
      <p:sp>
        <p:nvSpPr>
          <p:cNvPr id="2" name="矩形 1">
            <a:extLst>
              <a:ext uri="{FF2B5EF4-FFF2-40B4-BE49-F238E27FC236}">
                <a16:creationId xmlns:a16="http://schemas.microsoft.com/office/drawing/2014/main" id="{989BF88C-2501-4993-8BEF-621EE57D89BA}"/>
              </a:ext>
            </a:extLst>
          </p:cNvPr>
          <p:cNvSpPr/>
          <p:nvPr/>
        </p:nvSpPr>
        <p:spPr>
          <a:xfrm>
            <a:off x="3346283" y="1118498"/>
            <a:ext cx="5613509" cy="1938992"/>
          </a:xfrm>
          <a:prstGeom prst="rect">
            <a:avLst/>
          </a:prstGeom>
        </p:spPr>
        <p:txBody>
          <a:bodyPr wrap="square">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45</a:t>
            </a:r>
            <a:r>
              <a:rPr lang="zh-TW" altLang="en-US" sz="2400" dirty="0">
                <a:latin typeface="微軟正黑體" panose="020B0604030504040204" pitchFamily="34" charset="-120"/>
                <a:ea typeface="微軟正黑體" panose="020B0604030504040204" pitchFamily="34" charset="-120"/>
              </a:rPr>
              <a:t>屆國際技能競賽」 </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汽車噴漆職類金牌暨國家最佳選手獎 </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en-US" altLang="zh-TW" sz="2400" dirty="0">
                <a:latin typeface="微軟正黑體" panose="020B0604030504040204" pitchFamily="34" charset="-120"/>
                <a:ea typeface="微軟正黑體" panose="020B0604030504040204" pitchFamily="34" charset="-120"/>
              </a:rPr>
              <a:t>22</a:t>
            </a:r>
            <a:r>
              <a:rPr lang="zh-TW" altLang="en-US" sz="2400" dirty="0">
                <a:latin typeface="微軟正黑體" panose="020B0604030504040204" pitchFamily="34" charset="-120"/>
                <a:ea typeface="微軟正黑體" panose="020B0604030504040204" pitchFamily="34" charset="-120"/>
              </a:rPr>
              <a:t>歲，目前就讀於臺北科技大學車輛工程系產學訓專班，現職為 </a:t>
            </a:r>
            <a:r>
              <a:rPr lang="en-US" altLang="zh-TW" sz="2400" dirty="0">
                <a:latin typeface="微軟正黑體" panose="020B0604030504040204" pitchFamily="34" charset="-120"/>
                <a:ea typeface="微軟正黑體" panose="020B0604030504040204" pitchFamily="34" charset="-120"/>
              </a:rPr>
              <a:t>BMW </a:t>
            </a:r>
            <a:r>
              <a:rPr lang="zh-TW" altLang="en-US" sz="2400" dirty="0">
                <a:latin typeface="微軟正黑體" panose="020B0604030504040204" pitchFamily="34" charset="-120"/>
                <a:ea typeface="微軟正黑體" panose="020B0604030504040204" pitchFamily="34" charset="-120"/>
              </a:rPr>
              <a:t>總代理經銷商台北依德車身課員工</a:t>
            </a:r>
          </a:p>
        </p:txBody>
      </p:sp>
      <p:sp>
        <p:nvSpPr>
          <p:cNvPr id="5" name="矩形 4">
            <a:extLst>
              <a:ext uri="{FF2B5EF4-FFF2-40B4-BE49-F238E27FC236}">
                <a16:creationId xmlns:a16="http://schemas.microsoft.com/office/drawing/2014/main" id="{AB7B3185-9EEF-4DA2-80DE-66A4B53AEF37}"/>
              </a:ext>
            </a:extLst>
          </p:cNvPr>
          <p:cNvSpPr/>
          <p:nvPr/>
        </p:nvSpPr>
        <p:spPr>
          <a:xfrm>
            <a:off x="547479" y="3399186"/>
            <a:ext cx="2456317" cy="769441"/>
          </a:xfrm>
          <a:prstGeom prst="rect">
            <a:avLst/>
          </a:prstGeom>
        </p:spPr>
        <p:txBody>
          <a:bodyPr wrap="square">
            <a:spAutoFit/>
          </a:bodyPr>
          <a:lstStyle/>
          <a:p>
            <a:r>
              <a:rPr lang="zh-TW" altLang="en-US" sz="4400" b="1" dirty="0">
                <a:solidFill>
                  <a:srgbClr val="C00000"/>
                </a:solidFill>
                <a:latin typeface="微軟正黑體" panose="020B0604030504040204" pitchFamily="34" charset="-120"/>
                <a:ea typeface="微軟正黑體" panose="020B0604030504040204" pitchFamily="34" charset="-120"/>
              </a:rPr>
              <a:t>楊婷喻</a:t>
            </a:r>
          </a:p>
        </p:txBody>
      </p:sp>
      <p:pic>
        <p:nvPicPr>
          <p:cNvPr id="6" name="圖片 5">
            <a:extLst>
              <a:ext uri="{FF2B5EF4-FFF2-40B4-BE49-F238E27FC236}">
                <a16:creationId xmlns:a16="http://schemas.microsoft.com/office/drawing/2014/main" id="{A18C40DB-B572-4CC1-97A2-1072E996ABC6}"/>
              </a:ext>
            </a:extLst>
          </p:cNvPr>
          <p:cNvPicPr>
            <a:picLocks noChangeAspect="1"/>
          </p:cNvPicPr>
          <p:nvPr/>
        </p:nvPicPr>
        <p:blipFill rotWithShape="1">
          <a:blip r:embed="rId4"/>
          <a:srcRect l="25588" t="24801" r="38188" b="25411"/>
          <a:stretch/>
        </p:blipFill>
        <p:spPr>
          <a:xfrm>
            <a:off x="6084168" y="4454597"/>
            <a:ext cx="2952328" cy="2282515"/>
          </a:xfrm>
          <a:prstGeom prst="rect">
            <a:avLst/>
          </a:prstGeom>
        </p:spPr>
      </p:pic>
      <p:sp>
        <p:nvSpPr>
          <p:cNvPr id="7" name="矩形 6">
            <a:extLst>
              <a:ext uri="{FF2B5EF4-FFF2-40B4-BE49-F238E27FC236}">
                <a16:creationId xmlns:a16="http://schemas.microsoft.com/office/drawing/2014/main" id="{8D2EF75D-502E-4608-AA01-118BC27915CF}"/>
              </a:ext>
            </a:extLst>
          </p:cNvPr>
          <p:cNvSpPr/>
          <p:nvPr/>
        </p:nvSpPr>
        <p:spPr>
          <a:xfrm>
            <a:off x="3038044" y="3522297"/>
            <a:ext cx="5976663" cy="523220"/>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zh-TW" altLang="en-US" sz="2800" dirty="0">
                <a:solidFill>
                  <a:srgbClr val="002060"/>
                </a:solidFill>
                <a:latin typeface="微軟正黑體" panose="020B0604030504040204" pitchFamily="34" charset="-120"/>
                <a:ea typeface="微軟正黑體" panose="020B0604030504040204" pitchFamily="34" charset="-120"/>
              </a:rPr>
              <a:t>將壓力化為力量，永遠記得相信自己</a:t>
            </a:r>
          </a:p>
        </p:txBody>
      </p:sp>
      <p:sp>
        <p:nvSpPr>
          <p:cNvPr id="11" name="矩形 10">
            <a:extLst>
              <a:ext uri="{FF2B5EF4-FFF2-40B4-BE49-F238E27FC236}">
                <a16:creationId xmlns:a16="http://schemas.microsoft.com/office/drawing/2014/main" id="{BC489A74-1FBD-4AD0-AC39-F43F0A51ED7A}"/>
              </a:ext>
            </a:extLst>
          </p:cNvPr>
          <p:cNvSpPr/>
          <p:nvPr/>
        </p:nvSpPr>
        <p:spPr>
          <a:xfrm>
            <a:off x="294518" y="4248843"/>
            <a:ext cx="5112568" cy="2308324"/>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在人生的選擇上，自己動腦思考後再決定行動，永遠比照著別人的話做更值得。與其事後抱怨別人幫你做錯選擇，不如找出自己最有優勢的地方，評估怎麼讓勝算提升，就能比別人少走很多冤枉路。</a:t>
            </a:r>
          </a:p>
        </p:txBody>
      </p:sp>
      <p:pic>
        <p:nvPicPr>
          <p:cNvPr id="12" name="圖片 11">
            <a:extLst>
              <a:ext uri="{FF2B5EF4-FFF2-40B4-BE49-F238E27FC236}">
                <a16:creationId xmlns:a16="http://schemas.microsoft.com/office/drawing/2014/main" id="{CB3A1FC8-0A49-4D95-A9E2-DB96B44DBBA7}"/>
              </a:ext>
            </a:extLst>
          </p:cNvPr>
          <p:cNvPicPr>
            <a:picLocks noChangeAspect="1"/>
          </p:cNvPicPr>
          <p:nvPr/>
        </p:nvPicPr>
        <p:blipFill rotWithShape="1">
          <a:blip r:embed="rId5"/>
          <a:srcRect l="24116" t="29549" r="41435" b="24705"/>
          <a:stretch/>
        </p:blipFill>
        <p:spPr>
          <a:xfrm>
            <a:off x="79765" y="841330"/>
            <a:ext cx="3266518" cy="2439917"/>
          </a:xfrm>
          <a:prstGeom prst="rect">
            <a:avLst/>
          </a:prstGeom>
        </p:spPr>
      </p:pic>
      <p:sp>
        <p:nvSpPr>
          <p:cNvPr id="18" name="文字方塊 1">
            <a:extLst>
              <a:ext uri="{FF2B5EF4-FFF2-40B4-BE49-F238E27FC236}">
                <a16:creationId xmlns:a16="http://schemas.microsoft.com/office/drawing/2014/main" id="{EAB890BA-2480-4892-BF6A-45CE3E08D95E}"/>
              </a:ext>
            </a:extLst>
          </p:cNvPr>
          <p:cNvSpPr txBox="1">
            <a:spLocks noChangeArrowheads="1"/>
          </p:cNvSpPr>
          <p:nvPr/>
        </p:nvSpPr>
        <p:spPr bwMode="auto">
          <a:xfrm>
            <a:off x="3491880" y="6448905"/>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引自遠見及</a:t>
            </a:r>
            <a:r>
              <a:rPr lang="en-US" altLang="zh-TW" dirty="0">
                <a:solidFill>
                  <a:prstClr val="black"/>
                </a:solidFill>
                <a:latin typeface="微軟正黑體" panose="020B0604030504040204" pitchFamily="34" charset="-120"/>
                <a:ea typeface="微軟正黑體" panose="020B0604030504040204" pitchFamily="34" charset="-120"/>
              </a:rPr>
              <a:t>cheers</a:t>
            </a:r>
            <a:r>
              <a:rPr lang="zh-TW" altLang="en-US" dirty="0">
                <a:solidFill>
                  <a:prstClr val="black"/>
                </a:solidFill>
                <a:latin typeface="微軟正黑體" panose="020B0604030504040204" pitchFamily="34" charset="-120"/>
                <a:ea typeface="微軟正黑體" panose="020B0604030504040204" pitchFamily="34" charset="-120"/>
              </a:rPr>
              <a:t>網頁</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748978" y="670535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94</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附、有獎徵答</a:t>
            </a: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二、彰化區</a:t>
            </a:r>
            <a:r>
              <a:rPr lang="zh-TW" altLang="en-US" sz="2800" b="1" dirty="0">
                <a:solidFill>
                  <a:srgbClr val="FF0000"/>
                </a:solidFill>
                <a:latin typeface="微軟正黑體" panose="020B0604030504040204" pitchFamily="34" charset="-120"/>
                <a:ea typeface="微軟正黑體" panose="020B0604030504040204" pitchFamily="34" charset="-120"/>
              </a:rPr>
              <a:t>高中職優先免試入學</a:t>
            </a:r>
            <a:r>
              <a:rPr lang="zh-TW" altLang="en-US" sz="2800" b="1" dirty="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a:solidFill>
                  <a:srgbClr val="FF0000"/>
                </a:solidFill>
                <a:latin typeface="微軟正黑體" panose="020B0604030504040204" pitchFamily="34" charset="-120"/>
                <a:ea typeface="微軟正黑體" panose="020B0604030504040204" pitchFamily="34" charset="-120"/>
              </a:rPr>
              <a:t>A+</a:t>
            </a:r>
            <a:r>
              <a:rPr lang="zh-TW" altLang="en-US" sz="2800" b="1" dirty="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a:solidFill>
                  <a:srgbClr val="FF0000"/>
                </a:solidFill>
                <a:latin typeface="微軟正黑體" panose="020B0604030504040204" pitchFamily="34" charset="-120"/>
                <a:ea typeface="微軟正黑體" panose="020B0604030504040204" pitchFamily="34" charset="-120"/>
              </a:rPr>
              <a:t>同分比序</a:t>
            </a:r>
            <a:r>
              <a:rPr lang="zh-TW" altLang="en-US" sz="2800" b="1" dirty="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28255" y="397002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六、請舉出彰化區任三所有開設</a:t>
            </a:r>
            <a:r>
              <a:rPr lang="zh-TW" altLang="en-US" sz="2800" b="1" dirty="0">
                <a:solidFill>
                  <a:srgbClr val="FF0000"/>
                </a:solidFill>
                <a:latin typeface="微軟正黑體" panose="020B0604030504040204" pitchFamily="34" charset="-120"/>
                <a:ea typeface="微軟正黑體" panose="020B0604030504040204" pitchFamily="34" charset="-120"/>
              </a:rPr>
              <a:t>綜合高中科</a:t>
            </a:r>
            <a:r>
              <a:rPr lang="zh-TW" altLang="en-US" sz="2800" b="1" dirty="0">
                <a:solidFill>
                  <a:srgbClr val="002060"/>
                </a:solidFill>
                <a:latin typeface="微軟正黑體" panose="020B0604030504040204" pitchFamily="34" charset="-120"/>
                <a:ea typeface="微軟正黑體" panose="020B0604030504040204" pitchFamily="34" charset="-120"/>
              </a:rPr>
              <a:t>的學校</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九、</a:t>
            </a:r>
            <a:r>
              <a:rPr lang="zh-TW" altLang="en-US" sz="2800" b="1" dirty="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十、彰化縣</a:t>
            </a:r>
            <a:r>
              <a:rPr lang="zh-TW" altLang="en-US" sz="2800" b="1" dirty="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a:solidFill>
                  <a:srgbClr val="002060"/>
                </a:solidFill>
                <a:latin typeface="微軟正黑體" panose="020B0604030504040204" pitchFamily="34" charset="-120"/>
                <a:ea typeface="微軟正黑體" panose="020B0604030504040204" pitchFamily="34" charset="-120"/>
              </a:rPr>
              <a:t>為何</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553200" y="6592888"/>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95</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我對本區</a:t>
            </a:r>
            <a:r>
              <a:rPr lang="zh-TW" altLang="en-US" sz="2800" b="1" dirty="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二、</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en-US" sz="2800" b="1" dirty="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三、</a:t>
            </a:r>
            <a:r>
              <a:rPr lang="zh-TW" altLang="zh-TW" sz="2400" b="1" dirty="0">
                <a:solidFill>
                  <a:schemeClr val="tx2"/>
                </a:solidFill>
                <a:latin typeface="微軟正黑體" panose="020B0604030504040204" pitchFamily="34" charset="-120"/>
                <a:ea typeface="微軟正黑體" panose="020B0604030504040204" pitchFamily="34" charset="-120"/>
              </a:rPr>
              <a:t>我</a:t>
            </a:r>
            <a:r>
              <a:rPr lang="zh-TW" altLang="en-US" sz="2400" b="1" dirty="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我瞭解</a:t>
            </a:r>
            <a:r>
              <a:rPr lang="zh-TW" altLang="en-US" sz="2800" b="1" dirty="0">
                <a:solidFill>
                  <a:schemeClr val="tx2"/>
                </a:solidFill>
                <a:latin typeface="微軟正黑體" panose="020B0604030504040204" pitchFamily="34" charset="-120"/>
                <a:ea typeface="微軟正黑體" panose="020B0604030504040204" pitchFamily="34" charset="-120"/>
              </a:rPr>
              <a:t>國中教育會考英聽及數學非選擇題有計分</a:t>
            </a:r>
            <a:r>
              <a:rPr lang="zh-TW" altLang="zh-TW" sz="2800" b="1" dirty="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五、</a:t>
            </a:r>
            <a:r>
              <a:rPr lang="zh-TW" altLang="zh-TW" sz="2400" b="1" dirty="0">
                <a:solidFill>
                  <a:schemeClr val="tx2"/>
                </a:solidFill>
                <a:latin typeface="微軟正黑體" panose="020B0604030504040204" pitchFamily="34" charset="-120"/>
                <a:ea typeface="微軟正黑體" panose="020B0604030504040204" pitchFamily="34" charset="-120"/>
              </a:rPr>
              <a:t>我知道本區及本校入學方式諮詢</a:t>
            </a:r>
            <a:r>
              <a:rPr lang="zh-TW" altLang="en-US" sz="2400" b="1" dirty="0">
                <a:solidFill>
                  <a:schemeClr val="tx2"/>
                </a:solidFill>
                <a:latin typeface="微軟正黑體" panose="020B0604030504040204" pitchFamily="34" charset="-120"/>
                <a:ea typeface="微軟正黑體" panose="020B0604030504040204" pitchFamily="34" charset="-120"/>
              </a:rPr>
              <a:t>專線</a:t>
            </a:r>
            <a:r>
              <a:rPr lang="zh-TW" altLang="zh-TW" sz="2400" b="1" dirty="0">
                <a:solidFill>
                  <a:schemeClr val="tx2"/>
                </a:solidFill>
                <a:latin typeface="微軟正黑體" panose="020B0604030504040204" pitchFamily="34" charset="-120"/>
                <a:ea typeface="微軟正黑體" panose="020B0604030504040204" pitchFamily="34" charset="-120"/>
              </a:rPr>
              <a:t>及</a:t>
            </a:r>
            <a:r>
              <a:rPr lang="zh-TW" altLang="en-US" sz="2400" b="1" dirty="0">
                <a:solidFill>
                  <a:schemeClr val="tx2"/>
                </a:solidFill>
                <a:latin typeface="微軟正黑體" panose="020B0604030504040204" pitchFamily="34" charset="-120"/>
                <a:ea typeface="微軟正黑體" panose="020B0604030504040204" pitchFamily="34" charset="-120"/>
              </a:rPr>
              <a:t>十二年國教</a:t>
            </a:r>
            <a:r>
              <a:rPr lang="zh-TW" altLang="zh-TW" sz="2400" b="1" dirty="0">
                <a:solidFill>
                  <a:schemeClr val="tx2"/>
                </a:solidFill>
                <a:latin typeface="微軟正黑體" panose="020B0604030504040204" pitchFamily="34" charset="-120"/>
                <a:ea typeface="微軟正黑體" panose="020B0604030504040204" pitchFamily="34" charset="-120"/>
              </a:rPr>
              <a:t>網站</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400" b="1" dirty="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a:solidFill>
                  <a:schemeClr val="tx2"/>
                </a:solidFill>
                <a:latin typeface="微軟正黑體" panose="020B0604030504040204" pitchFamily="34" charset="-120"/>
                <a:ea typeface="微軟正黑體" panose="020B0604030504040204" pitchFamily="34" charset="-120"/>
              </a:rPr>
              <a:t>我對十二年國教</a:t>
            </a:r>
            <a:r>
              <a:rPr lang="zh-TW" altLang="en-US" sz="2400" b="1" dirty="0">
                <a:solidFill>
                  <a:schemeClr val="tx2"/>
                </a:solidFill>
                <a:latin typeface="微軟正黑體" panose="020B0604030504040204" pitchFamily="34" charset="-120"/>
                <a:ea typeface="微軟正黑體" panose="020B0604030504040204" pitchFamily="34" charset="-120"/>
              </a:rPr>
              <a:t>入學管道</a:t>
            </a:r>
            <a:r>
              <a:rPr lang="zh-TW" altLang="zh-TW" sz="2400" b="1" dirty="0">
                <a:solidFill>
                  <a:schemeClr val="tx2"/>
                </a:solidFill>
                <a:latin typeface="微軟正黑體" panose="020B0604030504040204" pitchFamily="34" charset="-120"/>
                <a:ea typeface="微軟正黑體" panose="020B0604030504040204" pitchFamily="34" charset="-120"/>
              </a:rPr>
              <a:t>有更進一步的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14730</TotalTime>
  <Words>11288</Words>
  <Application>Microsoft Office PowerPoint</Application>
  <PresentationFormat>如螢幕大小 (4:3)</PresentationFormat>
  <Paragraphs>2279</Paragraphs>
  <Slides>95</Slides>
  <Notes>66</Notes>
  <HiddenSlides>3</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95</vt:i4>
      </vt:variant>
    </vt:vector>
  </HeadingPairs>
  <TitlesOfParts>
    <vt:vector size="115" baseType="lpstr">
      <vt:lpstr>Arial Unicode MS</vt:lpstr>
      <vt:lpstr>BiauKai</vt:lpstr>
      <vt:lpstr>宋体</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Tunga</vt:lpstr>
      <vt:lpstr>Verdana</vt:lpstr>
      <vt:lpstr>Wingdings</vt:lpstr>
      <vt:lpstr>1_Office 佈景主題</vt:lpstr>
      <vt:lpstr>2_Office 佈景主題</vt:lpstr>
      <vt:lpstr>十二年國民基本教育- 110年彰化區適性入學宣導 </vt:lpstr>
      <vt:lpstr>PowerPoint 簡報</vt:lpstr>
      <vt:lpstr>簡報大綱</vt:lpstr>
      <vt:lpstr>PowerPoint 簡報</vt:lpstr>
      <vt:lpstr>PowerPoint 簡報</vt:lpstr>
      <vt:lpstr>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110年特色招生-藝才班甄選入學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110學年度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技職一貫體系(6類15群91+2科)</vt:lpstr>
      <vt:lpstr>PowerPoint 簡報</vt:lpstr>
      <vt:lpstr>PowerPoint 簡報</vt:lpstr>
      <vt:lpstr>110年彰化區 工業類 設科學校</vt:lpstr>
      <vt:lpstr>彰化區 商業、水產、藝術與設計設科學校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附、有獎徵答</vt:lpstr>
      <vt:lpstr>附、宣導結果評估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5A88</cp:lastModifiedBy>
  <cp:revision>1309</cp:revision>
  <cp:lastPrinted>2016-12-28T01:46:42Z</cp:lastPrinted>
  <dcterms:created xsi:type="dcterms:W3CDTF">2014-02-22T08:56:49Z</dcterms:created>
  <dcterms:modified xsi:type="dcterms:W3CDTF">2021-03-12T03:22:21Z</dcterms:modified>
</cp:coreProperties>
</file>