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9" r:id="rId10"/>
    <p:sldId id="264" r:id="rId11"/>
    <p:sldId id="265" r:id="rId12"/>
    <p:sldId id="266" r:id="rId13"/>
    <p:sldId id="267" r:id="rId14"/>
    <p:sldId id="270" r:id="rId15"/>
    <p:sldId id="271" r:id="rId16"/>
    <p:sldId id="279" r:id="rId17"/>
    <p:sldId id="280" r:id="rId18"/>
    <p:sldId id="281" r:id="rId19"/>
    <p:sldId id="273" r:id="rId20"/>
    <p:sldId id="272" r:id="rId21"/>
    <p:sldId id="282" r:id="rId22"/>
    <p:sldId id="283" r:id="rId23"/>
    <p:sldId id="274" r:id="rId24"/>
    <p:sldId id="284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82763"/>
            <a:ext cx="7667244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6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E9BF-47D1-46F8-AF5F-57C09DFE7C3C}" type="datetimeFigureOut">
              <a:rPr lang="zh-TW" altLang="en-US" smtClean="0"/>
              <a:pPr/>
              <a:t>2021/3/26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C7C3AC04-D708-4362-9180-45895F09E2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031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E9BF-47D1-46F8-AF5F-57C09DFE7C3C}" type="datetimeFigureOut">
              <a:rPr lang="zh-TW" altLang="en-US" smtClean="0"/>
              <a:pPr/>
              <a:t>2021/3/26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AC04-D708-4362-9180-45895F09E2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355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E9BF-47D1-46F8-AF5F-57C09DFE7C3C}" type="datetimeFigureOut">
              <a:rPr lang="zh-TW" altLang="en-US" smtClean="0"/>
              <a:pPr/>
              <a:t>2021/3/26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AC04-D708-4362-9180-45895F09E2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643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E9BF-47D1-46F8-AF5F-57C09DFE7C3C}" type="datetimeFigureOut">
              <a:rPr lang="zh-TW" altLang="en-US" smtClean="0"/>
              <a:pPr/>
              <a:t>2021/3/26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AC04-D708-4362-9180-45895F09E2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526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756E9BF-47D1-46F8-AF5F-57C09DFE7C3C}" type="datetimeFigureOut">
              <a:rPr lang="zh-TW" altLang="en-US" smtClean="0"/>
              <a:pPr/>
              <a:t>2021/3/26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3376" y="6282268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C7C3AC04-D708-4362-9180-45895F09E2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229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E9BF-47D1-46F8-AF5F-57C09DFE7C3C}" type="datetimeFigureOut">
              <a:rPr lang="zh-TW" altLang="en-US" smtClean="0"/>
              <a:pPr/>
              <a:t>2021/3/26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AC04-D708-4362-9180-45895F09E2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326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E9BF-47D1-46F8-AF5F-57C09DFE7C3C}" type="datetimeFigureOut">
              <a:rPr lang="zh-TW" altLang="en-US" smtClean="0"/>
              <a:pPr/>
              <a:t>2021/3/26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AC04-D708-4362-9180-45895F09E2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0798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756E9BF-47D1-46F8-AF5F-57C09DFE7C3C}" type="datetimeFigureOut">
              <a:rPr lang="zh-TW" altLang="en-US" smtClean="0"/>
              <a:pPr/>
              <a:t>2021/3/26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AC04-D708-4362-9180-45895F09E2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77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E9BF-47D1-46F8-AF5F-57C09DFE7C3C}" type="datetimeFigureOut">
              <a:rPr lang="zh-TW" altLang="en-US" smtClean="0"/>
              <a:pPr/>
              <a:t>2021/3/26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AC04-D708-4362-9180-45895F09E2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0544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E9BF-47D1-46F8-AF5F-57C09DFE7C3C}" type="datetimeFigureOut">
              <a:rPr lang="zh-TW" altLang="en-US" smtClean="0"/>
              <a:pPr/>
              <a:t>2021/3/26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AC04-D708-4362-9180-45895F09E2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761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E9BF-47D1-46F8-AF5F-57C09DFE7C3C}" type="datetimeFigureOut">
              <a:rPr lang="zh-TW" altLang="en-US" smtClean="0"/>
              <a:pPr/>
              <a:t>2021/3/26</a:t>
            </a:fld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AC04-D708-4362-9180-45895F09E2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155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756E9BF-47D1-46F8-AF5F-57C09DFE7C3C}" type="datetimeFigureOut">
              <a:rPr lang="zh-TW" altLang="en-US" smtClean="0"/>
              <a:pPr/>
              <a:t>2021/3/26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C7C3AC04-D708-4362-9180-45895F09E2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800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5" r:id="rId1"/>
    <p:sldLayoutId id="2147484726" r:id="rId2"/>
    <p:sldLayoutId id="2147484727" r:id="rId3"/>
    <p:sldLayoutId id="2147484728" r:id="rId4"/>
    <p:sldLayoutId id="2147484729" r:id="rId5"/>
    <p:sldLayoutId id="2147484730" r:id="rId6"/>
    <p:sldLayoutId id="2147484731" r:id="rId7"/>
    <p:sldLayoutId id="2147484732" r:id="rId8"/>
    <p:sldLayoutId id="2147484733" r:id="rId9"/>
    <p:sldLayoutId id="2147484734" r:id="rId10"/>
    <p:sldLayoutId id="2147484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自殺防治守門人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埤頭國中　洪紫珊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3162" y="1"/>
            <a:ext cx="9187162" cy="689404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124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5600" y="0"/>
            <a:ext cx="9189600" cy="689587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657"/>
            <a:ext cx="9144000" cy="686165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守門人三步驟</a:t>
            </a:r>
            <a:br>
              <a:rPr lang="en-US" altLang="zh-TW" dirty="0"/>
            </a:br>
            <a:r>
              <a:rPr lang="zh-TW" altLang="en-US" sz="2000" dirty="0"/>
              <a:t>（社團法人台灣自殺防治學會）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2354976"/>
            <a:ext cx="7772400" cy="4050792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1</a:t>
            </a:r>
            <a:r>
              <a:rPr lang="zh-TW" altLang="en-US" sz="2400" dirty="0"/>
              <a:t>問（</a:t>
            </a:r>
            <a:r>
              <a:rPr lang="en-US" altLang="zh-TW" sz="2400" dirty="0"/>
              <a:t>To Ask</a:t>
            </a:r>
            <a:r>
              <a:rPr lang="zh-TW" altLang="en-US" sz="2400" dirty="0"/>
              <a:t>）：主動關懷、積極傾聽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2</a:t>
            </a:r>
            <a:r>
              <a:rPr lang="zh-TW" altLang="en-US" sz="2400" dirty="0"/>
              <a:t>應（</a:t>
            </a:r>
            <a:r>
              <a:rPr lang="en-US" altLang="zh-TW" sz="2400" dirty="0"/>
              <a:t>To Response</a:t>
            </a:r>
            <a:r>
              <a:rPr lang="zh-TW" altLang="en-US" sz="2400" dirty="0"/>
              <a:t>）：適當回應、支持陪伴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3</a:t>
            </a:r>
            <a:r>
              <a:rPr lang="zh-TW" altLang="en-US" sz="2400" dirty="0"/>
              <a:t>轉介（</a:t>
            </a:r>
            <a:r>
              <a:rPr lang="en-US" altLang="zh-TW" sz="2400" dirty="0"/>
              <a:t>To Refer</a:t>
            </a:r>
            <a:r>
              <a:rPr lang="zh-TW" altLang="en-US" sz="2400" dirty="0"/>
              <a:t>）： 資源轉介、持續關懷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1</a:t>
            </a:r>
            <a:r>
              <a:rPr lang="zh-TW" altLang="en-US" sz="4000" dirty="0"/>
              <a:t>問</a:t>
            </a:r>
            <a:br>
              <a:rPr lang="en-US" altLang="zh-TW" dirty="0"/>
            </a:br>
            <a:r>
              <a:rPr lang="zh-TW" altLang="en-US" sz="2000" dirty="0"/>
              <a:t> （社團法人台灣自殺防治學會）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2323608"/>
            <a:ext cx="7772400" cy="4050792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+mn-ea"/>
              </a:rPr>
              <a:t>主動關心，詢問對方的狀況。</a:t>
            </a:r>
            <a:endParaRPr lang="en-US" altLang="zh-TW" sz="2400" dirty="0">
              <a:latin typeface="+mn-ea"/>
            </a:endParaRPr>
          </a:p>
          <a:p>
            <a:r>
              <a:rPr lang="zh-TW" altLang="en-US" sz="2400" dirty="0">
                <a:latin typeface="+mn-ea"/>
              </a:rPr>
              <a:t>辨別自殺高風險群。</a:t>
            </a:r>
            <a:endParaRPr lang="en-US" altLang="zh-TW" sz="2400" dirty="0">
              <a:latin typeface="+mn-ea"/>
            </a:endParaRPr>
          </a:p>
          <a:p>
            <a:r>
              <a:rPr lang="zh-TW" altLang="en-US" sz="2400" dirty="0">
                <a:latin typeface="+mn-ea"/>
              </a:rPr>
              <a:t>使用心情溫度計（簡式健康量表，</a:t>
            </a:r>
            <a:endParaRPr lang="en-US" altLang="zh-TW" sz="2400" dirty="0">
              <a:latin typeface="+mn-ea"/>
            </a:endParaRPr>
          </a:p>
          <a:p>
            <a:pPr marL="0" indent="0">
              <a:buNone/>
            </a:pPr>
            <a:r>
              <a:rPr lang="zh-TW" altLang="en-US" sz="2400" dirty="0"/>
              <a:t>  </a:t>
            </a:r>
            <a:r>
              <a:rPr lang="en-US" altLang="zh-TW" sz="2400" dirty="0"/>
              <a:t>Brief Symptom Rating Scale</a:t>
            </a:r>
            <a:r>
              <a:rPr lang="zh-TW" altLang="en-US" sz="2400" dirty="0"/>
              <a:t>，簡稱</a:t>
            </a:r>
            <a:r>
              <a:rPr lang="en-US" altLang="zh-TW" sz="2400" dirty="0"/>
              <a:t>BSRS-5</a:t>
            </a:r>
            <a:r>
              <a:rPr lang="zh-TW" altLang="en-US" sz="2400" dirty="0"/>
              <a:t>）</a:t>
            </a:r>
            <a:r>
              <a:rPr lang="zh-TW" altLang="en-US" sz="2400" dirty="0">
                <a:latin typeface="+mn-ea"/>
              </a:rPr>
              <a:t>測量心情</a:t>
            </a:r>
            <a:endParaRPr lang="en-US" altLang="zh-TW" sz="2400" dirty="0">
              <a:latin typeface="+mn-ea"/>
            </a:endParaRPr>
          </a:p>
          <a:p>
            <a:pPr marL="0" indent="0">
              <a:buNone/>
            </a:pPr>
            <a:r>
              <a:rPr lang="zh-TW" altLang="en-US" sz="2400" dirty="0">
                <a:latin typeface="+mn-ea"/>
              </a:rPr>
              <a:t>  溫度。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86C4B7-4E35-49C8-AAD9-9D0E75958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關於「詢問」的注意事項</a:t>
            </a:r>
            <a:br>
              <a:rPr lang="en-US" altLang="zh-TW" dirty="0"/>
            </a:br>
            <a:r>
              <a:rPr lang="zh-TW" altLang="en-US" sz="2000" dirty="0"/>
              <a:t>（社團法人台灣自殺防治學會）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E88E9A-26F3-42EA-B85A-C88B207CD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03272"/>
            <a:ext cx="7772400" cy="4050792"/>
          </a:xfrm>
        </p:spPr>
        <p:txBody>
          <a:bodyPr/>
          <a:lstStyle/>
          <a:p>
            <a:r>
              <a:rPr lang="zh-TW" altLang="en-US" sz="2400" dirty="0"/>
              <a:t>一感到懷疑，需立即詢問</a:t>
            </a:r>
            <a:r>
              <a:rPr lang="zh-TW" altLang="en-US" sz="2400" dirty="0">
                <a:latin typeface="+mn-ea"/>
              </a:rPr>
              <a:t>。</a:t>
            </a:r>
          </a:p>
          <a:p>
            <a:r>
              <a:rPr lang="zh-TW" altLang="en-US" sz="2400" dirty="0"/>
              <a:t>要有「這可能是唯一一次介入幫助的機會」的認知</a:t>
            </a:r>
            <a:r>
              <a:rPr lang="zh-TW" altLang="en-US" sz="2400" dirty="0">
                <a:latin typeface="+mn-ea"/>
              </a:rPr>
              <a:t>。</a:t>
            </a:r>
            <a:endParaRPr lang="zh-TW" altLang="en-US" sz="2400" dirty="0"/>
          </a:p>
          <a:p>
            <a:r>
              <a:rPr lang="zh-TW" altLang="en-US" sz="2400" dirty="0"/>
              <a:t>在隱密的地方談</a:t>
            </a:r>
            <a:r>
              <a:rPr lang="zh-TW" altLang="en-US" sz="2400" dirty="0">
                <a:latin typeface="+mn-ea"/>
              </a:rPr>
              <a:t>。</a:t>
            </a:r>
            <a:endParaRPr lang="zh-TW" altLang="en-US" sz="2400" dirty="0"/>
          </a:p>
          <a:p>
            <a:r>
              <a:rPr lang="zh-TW" altLang="en-US" sz="2400" dirty="0"/>
              <a:t>讓當事人放心自在的說，不要打斷他</a:t>
            </a:r>
            <a:r>
              <a:rPr lang="zh-TW" altLang="en-US" sz="2400" dirty="0">
                <a:latin typeface="+mn-ea"/>
              </a:rPr>
              <a:t>。</a:t>
            </a:r>
            <a:endParaRPr lang="zh-TW" altLang="en-US" sz="2400" dirty="0"/>
          </a:p>
          <a:p>
            <a:r>
              <a:rPr lang="zh-TW" altLang="en-US" sz="2400" dirty="0"/>
              <a:t>如果當事人不願接受幫助或不願談論，請堅持下去</a:t>
            </a:r>
            <a:r>
              <a:rPr lang="zh-TW" altLang="en-US" sz="2400" dirty="0">
                <a:latin typeface="+mn-ea"/>
              </a:rPr>
              <a:t>。</a:t>
            </a:r>
            <a:endParaRPr lang="zh-TW" altLang="en-US" sz="2400" dirty="0"/>
          </a:p>
          <a:p>
            <a:r>
              <a:rPr lang="zh-TW" altLang="en-US" sz="2400" dirty="0"/>
              <a:t>如何問是其次，重點是「你問了」</a:t>
            </a:r>
            <a:r>
              <a:rPr lang="zh-TW" altLang="en-US" sz="2400" dirty="0">
                <a:latin typeface="+mn-ea"/>
              </a:rPr>
              <a:t>。</a:t>
            </a:r>
            <a:endParaRPr lang="zh-TW" altLang="en-US" sz="2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1763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FE6A84-7621-469C-903D-491A10A13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如何「詢問」？</a:t>
            </a:r>
            <a:br>
              <a:rPr lang="en-US" altLang="zh-TW" sz="4000" dirty="0"/>
            </a:br>
            <a:r>
              <a:rPr lang="zh-TW" altLang="en-US" sz="2000" dirty="0"/>
              <a:t>（社團法人台灣自殺防治學會）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EBA2F28-D70E-498B-9698-38E19205E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2200" dirty="0"/>
              <a:t>間接問法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237B0AA-F456-44DA-9436-12DCF04A3C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2200" dirty="0">
                <a:latin typeface="+mn-ea"/>
              </a:rPr>
              <a:t>你是否曾經希望睡一覺並且不要再醒來？</a:t>
            </a:r>
            <a:endParaRPr lang="en-US" altLang="zh-TW" sz="2200" dirty="0">
              <a:latin typeface="+mn-ea"/>
            </a:endParaRPr>
          </a:p>
          <a:p>
            <a:r>
              <a:rPr lang="zh-TW" altLang="en-US" sz="2200" dirty="0">
                <a:latin typeface="+mn-ea"/>
              </a:rPr>
              <a:t>你是否覺得活著沒意義，沒價值，也沒有人在乎？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CAB22E7-2AF5-49EF-ACA8-049C1B3801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zh-TW" altLang="en-US" sz="2200" dirty="0"/>
              <a:t>直接問法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915CA74-EED5-462C-8F28-E42A8C76BFC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zh-TW" altLang="en-US" sz="2200" dirty="0">
                <a:latin typeface="+mn-ea"/>
              </a:rPr>
              <a:t>你會不會有想不開的念頭？</a:t>
            </a:r>
            <a:endParaRPr lang="en-US" altLang="zh-TW" sz="2200" dirty="0">
              <a:latin typeface="+mn-ea"/>
            </a:endParaRPr>
          </a:p>
          <a:p>
            <a:r>
              <a:rPr lang="zh-TW" altLang="en-US" sz="2200" dirty="0">
                <a:latin typeface="+mn-ea"/>
              </a:rPr>
              <a:t>你是否有想到要自殺呢？</a:t>
            </a:r>
          </a:p>
        </p:txBody>
      </p:sp>
    </p:spTree>
    <p:extLst>
      <p:ext uri="{BB962C8B-B14F-4D97-AF65-F5344CB8AC3E}">
        <p14:creationId xmlns:p14="http://schemas.microsoft.com/office/powerpoint/2010/main" val="2611020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65DCFC-8F24-42E0-8D0B-7E9823326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應注意避免詢問的問句</a:t>
            </a:r>
            <a:br>
              <a:rPr lang="en-US" altLang="zh-TW" dirty="0"/>
            </a:br>
            <a:r>
              <a:rPr lang="zh-TW" altLang="en-US" sz="2000" dirty="0"/>
              <a:t>（社團法人台灣自殺防治學會）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89CE42-D328-4131-BA54-434F95B6C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296" y="2322576"/>
            <a:ext cx="7772400" cy="4050792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+mn-ea"/>
              </a:rPr>
              <a:t>不要對自殺意念或行為以半開玩笑的方式詢問：「你該不會想要自殺吧？」、「不要跟我說你想自殺喔！」</a:t>
            </a:r>
            <a:endParaRPr lang="en-US" altLang="zh-TW" sz="2400" dirty="0">
              <a:latin typeface="+mn-ea"/>
            </a:endParaRPr>
          </a:p>
          <a:p>
            <a:r>
              <a:rPr lang="zh-TW" altLang="en-US" sz="2400" dirty="0">
                <a:latin typeface="+mn-ea"/>
              </a:rPr>
              <a:t>不要太急著提供問題的解決方法。</a:t>
            </a:r>
            <a:endParaRPr lang="en-US" altLang="zh-TW" sz="2400" dirty="0">
              <a:latin typeface="+mn-ea"/>
            </a:endParaRPr>
          </a:p>
          <a:p>
            <a:r>
              <a:rPr lang="zh-TW" altLang="en-US" sz="2400" dirty="0">
                <a:latin typeface="+mn-ea"/>
              </a:rPr>
              <a:t>不要發誓保守秘密。</a:t>
            </a:r>
            <a:endParaRPr lang="en-US" altLang="zh-TW" sz="2400" dirty="0">
              <a:latin typeface="+mn-ea"/>
            </a:endParaRPr>
          </a:p>
          <a:p>
            <a:r>
              <a:rPr lang="zh-TW" altLang="en-US" sz="2400" dirty="0">
                <a:latin typeface="+mn-ea"/>
              </a:rPr>
              <a:t>不要爭辯自殺是對或錯。</a:t>
            </a:r>
            <a:endParaRPr lang="en-US" altLang="zh-TW" sz="2400" dirty="0">
              <a:latin typeface="+mn-ea"/>
            </a:endParaRPr>
          </a:p>
          <a:p>
            <a:r>
              <a:rPr lang="zh-TW" altLang="en-US" sz="2400" dirty="0">
                <a:latin typeface="+mn-ea"/>
              </a:rPr>
              <a:t>不要使自殺者增加罪惡感。</a:t>
            </a:r>
          </a:p>
        </p:txBody>
      </p:sp>
    </p:spTree>
    <p:extLst>
      <p:ext uri="{BB962C8B-B14F-4D97-AF65-F5344CB8AC3E}">
        <p14:creationId xmlns:p14="http://schemas.microsoft.com/office/powerpoint/2010/main" val="141234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4257" y="0"/>
            <a:ext cx="7595485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428760"/>
          </a:xfrm>
        </p:spPr>
        <p:txBody>
          <a:bodyPr>
            <a:noAutofit/>
          </a:bodyPr>
          <a:lstStyle/>
          <a:p>
            <a:pPr algn="l"/>
            <a:r>
              <a:rPr lang="zh-TW" altLang="en-US" sz="3200" dirty="0"/>
              <a:t>迷思一</a:t>
            </a:r>
            <a:br>
              <a:rPr lang="en-US" altLang="zh-TW" sz="3200" dirty="0"/>
            </a:br>
            <a:r>
              <a:rPr lang="zh-TW" altLang="en-US" sz="3200" dirty="0"/>
              <a:t>大部分自殺的發生先前沒有徵兆。</a:t>
            </a:r>
            <a:br>
              <a:rPr lang="en-US" altLang="zh-TW" sz="3200" dirty="0"/>
            </a:br>
            <a:r>
              <a:rPr lang="zh-TW" altLang="en-US" sz="2000" dirty="0"/>
              <a:t>（臺北市政府自殺防治中心）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264318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sz="2400" dirty="0"/>
              <a:t>事實是：</a:t>
            </a:r>
            <a:endParaRPr lang="en-US" altLang="zh-TW" sz="2400" dirty="0"/>
          </a:p>
          <a:p>
            <a:r>
              <a:rPr lang="en-US" altLang="zh-TW" sz="2400" dirty="0"/>
              <a:t>45%</a:t>
            </a:r>
            <a:r>
              <a:rPr lang="zh-TW" altLang="en-US" sz="2400" dirty="0"/>
              <a:t>的人在自殺前清楚地表達了自殺的意圖。</a:t>
            </a:r>
            <a:endParaRPr lang="en-US" altLang="zh-TW" sz="2400" dirty="0"/>
          </a:p>
          <a:p>
            <a:r>
              <a:rPr lang="zh-TW" altLang="en-US" sz="2400" dirty="0"/>
              <a:t>有</a:t>
            </a:r>
            <a:r>
              <a:rPr lang="en-US" altLang="zh-TW" sz="2400" dirty="0"/>
              <a:t>80%</a:t>
            </a:r>
            <a:r>
              <a:rPr lang="zh-TW" altLang="en-US" sz="2400" dirty="0"/>
              <a:t>自殺的人會留下明顯的警訊，一些線索是明顯的，一些是難以捉摸的。去學習及認識這些警訊及如何應對是很重要的。</a:t>
            </a:r>
            <a:r>
              <a:rPr lang="zh-TW" altLang="en-US" dirty="0"/>
              <a:t>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2</a:t>
            </a:r>
            <a:r>
              <a:rPr lang="zh-TW" altLang="en-US" sz="4000" dirty="0"/>
              <a:t>應</a:t>
            </a:r>
            <a:br>
              <a:rPr lang="en-US" altLang="zh-TW" dirty="0"/>
            </a:br>
            <a:r>
              <a:rPr lang="zh-TW" altLang="en-US" sz="2000" dirty="0"/>
              <a:t> （社團法人台灣自殺防治學會）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2322576"/>
            <a:ext cx="7772400" cy="4050792"/>
          </a:xfrm>
        </p:spPr>
        <p:txBody>
          <a:bodyPr/>
          <a:lstStyle/>
          <a:p>
            <a:r>
              <a:rPr lang="zh-TW" altLang="en-US" sz="2400" dirty="0">
                <a:latin typeface="+mn-ea"/>
              </a:rPr>
              <a:t>聆聽對方的問題，並做適當的回應與支持陪伴。</a:t>
            </a:r>
            <a:endParaRPr lang="en-US" altLang="zh-TW" sz="2400" dirty="0">
              <a:latin typeface="+mn-ea"/>
            </a:endParaRPr>
          </a:p>
          <a:p>
            <a:r>
              <a:rPr lang="zh-TW" altLang="en-US" sz="2400" dirty="0">
                <a:latin typeface="+mn-ea"/>
              </a:rPr>
              <a:t>勸說當事人繼續活下去並且接受幫助。</a:t>
            </a:r>
            <a:endParaRPr lang="en-US" altLang="zh-TW" sz="2400" dirty="0">
              <a:latin typeface="+mn-ea"/>
            </a:endParaRPr>
          </a:p>
          <a:p>
            <a:r>
              <a:rPr lang="zh-TW" altLang="en-US" sz="2400" dirty="0">
                <a:latin typeface="+mn-ea"/>
              </a:rPr>
              <a:t>評估自殺的危險性。</a:t>
            </a:r>
            <a:endParaRPr lang="en-US" altLang="zh-TW" sz="2400" dirty="0">
              <a:latin typeface="+mn-ea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48440A-7872-47DD-84B0-3011BFE80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如何勸說當事人繼續活下去</a:t>
            </a:r>
            <a:br>
              <a:rPr lang="en-US" altLang="zh-TW" sz="4000" dirty="0"/>
            </a:br>
            <a:r>
              <a:rPr lang="zh-TW" altLang="en-US" sz="4000" dirty="0"/>
              <a:t>並且接受幫助</a:t>
            </a:r>
            <a:br>
              <a:rPr lang="en-US" altLang="zh-TW" sz="4000" dirty="0"/>
            </a:br>
            <a:r>
              <a:rPr lang="zh-TW" altLang="en-US" sz="2200" dirty="0"/>
              <a:t> （社團法人台灣自殺防治學會）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B8DB42B-7225-4989-803A-8DDFD31D3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136" y="2492896"/>
            <a:ext cx="7772400" cy="4050792"/>
          </a:xfrm>
        </p:spPr>
        <p:txBody>
          <a:bodyPr>
            <a:normAutofit fontScale="92500"/>
          </a:bodyPr>
          <a:lstStyle/>
          <a:p>
            <a:r>
              <a:rPr lang="zh-TW" altLang="en-US" sz="2400" dirty="0">
                <a:latin typeface="+mn-ea"/>
              </a:rPr>
              <a:t>平靜、開放、接納且不批判的態度將有助於與當事人的溝通。</a:t>
            </a:r>
          </a:p>
          <a:p>
            <a:r>
              <a:rPr lang="zh-TW" altLang="en-US" sz="2400" dirty="0">
                <a:latin typeface="+mn-ea"/>
              </a:rPr>
              <a:t>積極專注傾聽當事人遭遇的問題，嘗試了解他們的感受，提供情緒支持。</a:t>
            </a:r>
          </a:p>
          <a:p>
            <a:r>
              <a:rPr lang="zh-TW" altLang="en-US" sz="2400" dirty="0">
                <a:latin typeface="+mn-ea"/>
              </a:rPr>
              <a:t>不要急著評斷當事人的遭遇、處境或想法，你的傾聽與協助能夠重燃希望，並產生改變。</a:t>
            </a:r>
          </a:p>
          <a:p>
            <a:r>
              <a:rPr lang="zh-TW" altLang="en-US" sz="2400" dirty="0">
                <a:latin typeface="+mn-ea"/>
              </a:rPr>
              <a:t>「自殺」本身並不是個問題，而是當事人用來解決他所遭遇困境的方法，因此可試著找出自殺以外的處理方式。 </a:t>
            </a:r>
          </a:p>
          <a:p>
            <a:r>
              <a:rPr lang="zh-TW" altLang="en-US" sz="2400" dirty="0">
                <a:latin typeface="+mn-ea"/>
              </a:rPr>
              <a:t>提供當事人任何形式的「希望」，並將焦點放在個人正面的力量。再接著詢問他：「是否願意尋求協助？」、「你是否願意答應在找到任何協助之前，不結束你的生命？」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1560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A0E945-31EB-4966-9958-3EE2E9485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不適當的回應方式</a:t>
            </a:r>
            <a:br>
              <a:rPr lang="en-US" altLang="zh-TW" dirty="0"/>
            </a:br>
            <a:r>
              <a:rPr lang="zh-TW" altLang="en-US" sz="2000" dirty="0"/>
              <a:t> （社團法人台灣自殺防治學會）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5D2F5C-EAA8-4FFF-933C-583AB827C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13432"/>
            <a:ext cx="7772400" cy="4050792"/>
          </a:xfrm>
        </p:spPr>
        <p:txBody>
          <a:bodyPr/>
          <a:lstStyle/>
          <a:p>
            <a:r>
              <a:rPr lang="zh-TW" altLang="en-US" sz="2400" dirty="0"/>
              <a:t>太常打斷他們說話</a:t>
            </a:r>
            <a:r>
              <a:rPr lang="zh-TW" altLang="en-US" sz="2400" dirty="0">
                <a:latin typeface="+mn-ea"/>
              </a:rPr>
              <a:t>。</a:t>
            </a:r>
            <a:endParaRPr lang="zh-TW" altLang="en-US" sz="2400" dirty="0"/>
          </a:p>
          <a:p>
            <a:r>
              <a:rPr lang="zh-TW" altLang="en-US" sz="2400" dirty="0"/>
              <a:t>顯露震驚或情緒激動</a:t>
            </a:r>
            <a:r>
              <a:rPr lang="zh-TW" altLang="en-US" sz="2400" dirty="0">
                <a:latin typeface="+mn-ea"/>
              </a:rPr>
              <a:t>。</a:t>
            </a:r>
            <a:endParaRPr lang="zh-TW" altLang="en-US" sz="2400" dirty="0"/>
          </a:p>
          <a:p>
            <a:r>
              <a:rPr lang="zh-TW" altLang="en-US" sz="2400" dirty="0"/>
              <a:t>表達自己很忙</a:t>
            </a:r>
            <a:r>
              <a:rPr lang="zh-TW" altLang="en-US" sz="2400" dirty="0">
                <a:latin typeface="+mn-ea"/>
              </a:rPr>
              <a:t>。</a:t>
            </a:r>
            <a:endParaRPr lang="zh-TW" altLang="en-US" sz="2400" dirty="0"/>
          </a:p>
          <a:p>
            <a:r>
              <a:rPr lang="zh-TW" altLang="en-US" sz="2400" dirty="0"/>
              <a:t>擺出恩賜的態度</a:t>
            </a:r>
            <a:r>
              <a:rPr lang="zh-TW" altLang="en-US" sz="2400" dirty="0">
                <a:latin typeface="+mn-ea"/>
              </a:rPr>
              <a:t>。</a:t>
            </a:r>
            <a:endParaRPr lang="zh-TW" altLang="en-US" sz="2400" dirty="0"/>
          </a:p>
          <a:p>
            <a:r>
              <a:rPr lang="zh-TW" altLang="en-US" sz="2400" dirty="0"/>
              <a:t>做出突兀或含糊不清的評論</a:t>
            </a:r>
            <a:r>
              <a:rPr lang="zh-TW" altLang="en-US" sz="2400" dirty="0">
                <a:latin typeface="+mn-ea"/>
              </a:rPr>
              <a:t>。</a:t>
            </a:r>
            <a:endParaRPr lang="zh-TW" altLang="en-US" sz="2400" dirty="0"/>
          </a:p>
          <a:p>
            <a:r>
              <a:rPr lang="zh-TW" altLang="en-US" sz="2400" dirty="0"/>
              <a:t>問大量的問題</a:t>
            </a:r>
            <a:r>
              <a:rPr lang="zh-TW" altLang="en-US" sz="2400" dirty="0">
                <a:latin typeface="+mn-ea"/>
              </a:rPr>
              <a:t>。</a:t>
            </a:r>
            <a:endParaRPr lang="zh-TW" altLang="en-US" sz="2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3428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3</a:t>
            </a:r>
            <a:r>
              <a:rPr lang="zh-TW" altLang="en-US" sz="4000" dirty="0"/>
              <a:t>轉介</a:t>
            </a:r>
            <a:br>
              <a:rPr lang="en-US" altLang="zh-TW" dirty="0"/>
            </a:br>
            <a:r>
              <a:rPr lang="zh-TW" altLang="en-US" sz="2000" dirty="0"/>
              <a:t> （社團法人台灣自殺防治學會）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2322576"/>
            <a:ext cx="77724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latin typeface="+mn-ea"/>
              </a:rPr>
              <a:t>轉介標準：</a:t>
            </a:r>
            <a:endParaRPr lang="en-US" altLang="zh-TW" sz="2400" dirty="0">
              <a:latin typeface="+mn-ea"/>
            </a:endParaRPr>
          </a:p>
          <a:p>
            <a:r>
              <a:rPr lang="zh-TW" altLang="en-US" sz="2400" dirty="0"/>
              <a:t>心情溫度計（</a:t>
            </a:r>
            <a:r>
              <a:rPr lang="en-US" altLang="zh-TW" sz="2400" dirty="0"/>
              <a:t>BSRS-5</a:t>
            </a:r>
            <a:r>
              <a:rPr lang="zh-TW" altLang="en-US" sz="2400" dirty="0"/>
              <a:t>）分數偏高者，高於</a:t>
            </a:r>
            <a:r>
              <a:rPr lang="en-US" altLang="zh-TW" sz="2400" dirty="0"/>
              <a:t>10</a:t>
            </a:r>
            <a:r>
              <a:rPr lang="zh-TW" altLang="en-US" sz="2400" dirty="0"/>
              <a:t>分者建議尋求心理諮商，高於</a:t>
            </a:r>
            <a:r>
              <a:rPr lang="en-US" altLang="zh-TW" sz="2400" dirty="0"/>
              <a:t>15</a:t>
            </a:r>
            <a:r>
              <a:rPr lang="zh-TW" altLang="en-US" sz="2400" dirty="0"/>
              <a:t>分者建議諮詢精神專科醫師</a:t>
            </a:r>
            <a:r>
              <a:rPr lang="zh-TW" altLang="en-US" sz="2400" dirty="0">
                <a:latin typeface="+mn-ea"/>
              </a:rPr>
              <a:t>。</a:t>
            </a:r>
            <a:endParaRPr lang="en-US" altLang="zh-TW" sz="2400" dirty="0"/>
          </a:p>
          <a:p>
            <a:r>
              <a:rPr lang="zh-TW" altLang="en-US" sz="2400" dirty="0">
                <a:latin typeface="+mn-ea"/>
              </a:rPr>
              <a:t>可能具有潛在的精神疾病。</a:t>
            </a:r>
            <a:endParaRPr lang="en-US" altLang="zh-TW" sz="2400" dirty="0">
              <a:latin typeface="+mn-ea"/>
            </a:endParaRPr>
          </a:p>
          <a:p>
            <a:r>
              <a:rPr lang="zh-TW" altLang="en-US" sz="2400" dirty="0">
                <a:latin typeface="+mn-ea"/>
              </a:rPr>
              <a:t>有自殺或自傷的身心問題。</a:t>
            </a:r>
            <a:endParaRPr lang="en-US" altLang="zh-TW" sz="2400" dirty="0">
              <a:latin typeface="+mn-ea"/>
            </a:endParaRPr>
          </a:p>
          <a:p>
            <a:r>
              <a:rPr lang="zh-TW" altLang="en-US" sz="2400" dirty="0">
                <a:latin typeface="+mn-ea"/>
              </a:rPr>
              <a:t>問題超乎助人者的能力。</a:t>
            </a:r>
            <a:endParaRPr lang="en-US" altLang="zh-TW" sz="2400" dirty="0">
              <a:latin typeface="+mn-ea"/>
            </a:endParaRPr>
          </a:p>
          <a:p>
            <a:r>
              <a:rPr lang="zh-TW" altLang="en-US" sz="2400" dirty="0">
                <a:latin typeface="+mn-ea"/>
              </a:rPr>
              <a:t>社會資源或支持不足夠。</a:t>
            </a:r>
            <a:endParaRPr lang="en-US" altLang="zh-TW" sz="2400" dirty="0">
              <a:latin typeface="+mn-ea"/>
            </a:endParaRPr>
          </a:p>
          <a:p>
            <a:endParaRPr lang="en-US" altLang="zh-TW" dirty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EEA957-47B2-4A56-BABB-CDB24F3F4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求助資源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F5BFCA7-58DB-43B3-800E-71ECFEFBC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92896"/>
            <a:ext cx="7772400" cy="4050792"/>
          </a:xfrm>
        </p:spPr>
        <p:txBody>
          <a:bodyPr/>
          <a:lstStyle/>
          <a:p>
            <a:r>
              <a:rPr lang="zh-TW" altLang="en-US" sz="2400" b="1" dirty="0"/>
              <a:t>安心專線：</a:t>
            </a:r>
            <a:r>
              <a:rPr lang="en-US" altLang="zh-TW" sz="2400" b="1" dirty="0"/>
              <a:t>1925</a:t>
            </a:r>
            <a:r>
              <a:rPr lang="zh-TW" altLang="en-US" sz="2400" b="1" dirty="0"/>
              <a:t>（依舊愛我）</a:t>
            </a:r>
            <a:endParaRPr lang="zh-TW" altLang="en-US" sz="2400" dirty="0"/>
          </a:p>
          <a:p>
            <a:r>
              <a:rPr lang="zh-TW" altLang="en-US" sz="2400" b="1" dirty="0"/>
              <a:t>張老師專線：</a:t>
            </a:r>
            <a:r>
              <a:rPr lang="en-US" altLang="zh-TW" sz="2400" b="1" dirty="0"/>
              <a:t>1980</a:t>
            </a:r>
            <a:r>
              <a:rPr lang="zh-TW" altLang="en-US" sz="2400" b="1" dirty="0"/>
              <a:t>（依舊幫您）</a:t>
            </a:r>
            <a:endParaRPr lang="en-US" altLang="zh-TW" sz="2400" b="1" dirty="0"/>
          </a:p>
          <a:p>
            <a:r>
              <a:rPr lang="zh-TW" altLang="en-US" sz="2400" b="1" dirty="0"/>
              <a:t>生命線：</a:t>
            </a:r>
            <a:r>
              <a:rPr lang="en-US" altLang="zh-TW" sz="2400" b="1" dirty="0"/>
              <a:t>1995</a:t>
            </a:r>
            <a:r>
              <a:rPr lang="zh-TW" altLang="en-US" sz="2400" b="1" dirty="0"/>
              <a:t>（要救救我）</a:t>
            </a:r>
            <a:endParaRPr lang="zh-TW" altLang="en-US" sz="2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4928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658"/>
            <a:ext cx="9144000" cy="686165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439850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dirty="0"/>
              <a:t>迷思二</a:t>
            </a:r>
            <a:br>
              <a:rPr lang="en-US" altLang="zh-TW" sz="3200" dirty="0"/>
            </a:br>
            <a:r>
              <a:rPr lang="zh-TW" altLang="en-US" sz="3200" dirty="0"/>
              <a:t>那些經常說要自殺的人絕不會真的去自殺。</a:t>
            </a:r>
            <a:br>
              <a:rPr lang="en-US" altLang="zh-TW" sz="3200" dirty="0"/>
            </a:br>
            <a:r>
              <a:rPr lang="zh-TW" altLang="en-US" sz="2000" dirty="0"/>
              <a:t> （臺北市政府自殺防治中心）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264318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2400" dirty="0"/>
              <a:t>事實是：</a:t>
            </a:r>
            <a:endParaRPr lang="en-US" altLang="zh-TW" sz="2400" dirty="0"/>
          </a:p>
          <a:p>
            <a:r>
              <a:rPr lang="zh-TW" altLang="en-US" sz="2400" dirty="0"/>
              <a:t>認真談到自殺的人真的會去做，老是說到自殺、對未來沒有希望等都是需要嚴肅對待的預兆，根據研究，有</a:t>
            </a:r>
            <a:r>
              <a:rPr lang="en-US" altLang="zh-TW" sz="2400" dirty="0"/>
              <a:t>60%</a:t>
            </a:r>
            <a:r>
              <a:rPr lang="zh-TW" altLang="en-US" sz="2400" dirty="0"/>
              <a:t>自殺的人都曾先有口頭表示想死（</a:t>
            </a:r>
            <a:r>
              <a:rPr lang="en-US" altLang="zh-TW" sz="2400" dirty="0" err="1"/>
              <a:t>Giovacchini</a:t>
            </a:r>
            <a:r>
              <a:rPr lang="zh-TW" altLang="en-US" sz="2400" dirty="0"/>
              <a:t>，</a:t>
            </a:r>
            <a:r>
              <a:rPr lang="en-US" altLang="zh-TW" sz="2400" dirty="0"/>
              <a:t>1981</a:t>
            </a:r>
            <a:r>
              <a:rPr lang="zh-TW" altLang="en-US" sz="2400" dirty="0"/>
              <a:t>）。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939916"/>
          </a:xfrm>
        </p:spPr>
        <p:txBody>
          <a:bodyPr>
            <a:noAutofit/>
          </a:bodyPr>
          <a:lstStyle/>
          <a:p>
            <a:pPr algn="l"/>
            <a:r>
              <a:rPr lang="zh-TW" altLang="en-US" sz="3200" dirty="0"/>
              <a:t>迷思三</a:t>
            </a:r>
            <a:br>
              <a:rPr lang="en-US" altLang="zh-TW" sz="3200" dirty="0"/>
            </a:br>
            <a:r>
              <a:rPr lang="zh-TW" altLang="en-US" sz="3200" dirty="0"/>
              <a:t>和想自殺的人談論自殺</a:t>
            </a:r>
            <a:br>
              <a:rPr lang="en-US" altLang="zh-TW" sz="3200" dirty="0"/>
            </a:br>
            <a:r>
              <a:rPr lang="zh-TW" altLang="en-US" sz="3200" dirty="0"/>
              <a:t>會提高他們自殺的危險性。</a:t>
            </a:r>
            <a:br>
              <a:rPr lang="en-US" altLang="zh-TW" sz="3200" dirty="0"/>
            </a:br>
            <a:r>
              <a:rPr lang="zh-TW" altLang="en-US" sz="2000" dirty="0"/>
              <a:t> （臺北市政府自殺防治中心）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314324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2400" dirty="0"/>
              <a:t>事實是：</a:t>
            </a:r>
            <a:endParaRPr lang="en-US" altLang="zh-TW" sz="2400" dirty="0"/>
          </a:p>
          <a:p>
            <a:r>
              <a:rPr lang="zh-TW" altLang="en-US" sz="2400" dirty="0"/>
              <a:t>談論自殺並不會促使自殺，反而有助於釐清他們自殺的想法。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857388"/>
          </a:xfrm>
        </p:spPr>
        <p:txBody>
          <a:bodyPr>
            <a:noAutofit/>
          </a:bodyPr>
          <a:lstStyle/>
          <a:p>
            <a:pPr algn="l"/>
            <a:r>
              <a:rPr lang="zh-TW" altLang="en-US" sz="3200" dirty="0"/>
              <a:t>迷思四</a:t>
            </a:r>
            <a:br>
              <a:rPr lang="en-US" altLang="zh-TW" sz="3200" dirty="0"/>
            </a:br>
            <a:r>
              <a:rPr lang="zh-TW" altLang="en-US" sz="3200" dirty="0"/>
              <a:t>一旦企圖自殺者表現出較改善的跡象，</a:t>
            </a:r>
            <a:br>
              <a:rPr lang="en-US" altLang="zh-TW" sz="3200" dirty="0"/>
            </a:br>
            <a:r>
              <a:rPr lang="zh-TW" altLang="en-US" sz="3200" dirty="0"/>
              <a:t>就表示危機已經過了？</a:t>
            </a:r>
            <a:br>
              <a:rPr lang="en-US" altLang="zh-TW" sz="3200" dirty="0"/>
            </a:br>
            <a:r>
              <a:rPr lang="zh-TW" altLang="en-US" sz="2000" dirty="0"/>
              <a:t> （臺北市政府自殺防治中心）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314324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2400" dirty="0"/>
              <a:t>事實是：</a:t>
            </a:r>
            <a:endParaRPr lang="en-US" altLang="zh-TW" sz="2400" dirty="0"/>
          </a:p>
          <a:p>
            <a:r>
              <a:rPr lang="zh-TW" altLang="en-US" sz="2400" dirty="0"/>
              <a:t>當一個人的情緒或行為稍有起色時，可能意味著已經度過自殺的猶豫期，已經結束了自殺的焦慮，其實下一個決定就是去自殺。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00132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3600" dirty="0"/>
              <a:t>迷思五</a:t>
            </a:r>
            <a:br>
              <a:rPr lang="en-US" altLang="zh-TW" sz="3600" dirty="0"/>
            </a:br>
            <a:r>
              <a:rPr lang="zh-TW" altLang="en-US" sz="3600" dirty="0"/>
              <a:t>自殺的人都是真的想死？</a:t>
            </a:r>
            <a:br>
              <a:rPr lang="en-US" altLang="zh-TW" sz="3600" dirty="0"/>
            </a:br>
            <a:r>
              <a:rPr lang="zh-TW" altLang="en-US" sz="2200" dirty="0"/>
              <a:t> （臺北市政府自殺防治中心）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271462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2400" dirty="0"/>
              <a:t>事實是：</a:t>
            </a:r>
            <a:endParaRPr lang="en-US" altLang="zh-TW" sz="2400" dirty="0"/>
          </a:p>
          <a:p>
            <a:r>
              <a:rPr lang="zh-TW" altLang="en-US" sz="2400" dirty="0"/>
              <a:t>大部分自殺的人並沒有很堅持想死（非死不可），他們是透過自殺的方式，來逃避痛苦（</a:t>
            </a:r>
            <a:r>
              <a:rPr lang="en-US" altLang="zh-TW" sz="2400" dirty="0"/>
              <a:t>suffering</a:t>
            </a:r>
            <a:r>
              <a:rPr lang="zh-TW" altLang="en-US" sz="2400" dirty="0"/>
              <a:t>），表示抗議，或傳達求助的訊息。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自我傷害 </a:t>
            </a:r>
            <a:r>
              <a:rPr lang="en-US" altLang="zh-TW" sz="4000" dirty="0"/>
              <a:t>vs. </a:t>
            </a:r>
            <a:r>
              <a:rPr lang="zh-TW" altLang="en-US" sz="4000" dirty="0"/>
              <a:t>自殺</a:t>
            </a:r>
            <a:br>
              <a:rPr lang="en-US" altLang="zh-TW" dirty="0"/>
            </a:br>
            <a:r>
              <a:rPr lang="zh-TW" altLang="en-US" sz="2000" dirty="0"/>
              <a:t> （臺北市政府自殺防治中心）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Autofit/>
          </a:bodyPr>
          <a:lstStyle/>
          <a:p>
            <a:r>
              <a:rPr lang="zh-TW" altLang="en-US" sz="2400" dirty="0"/>
              <a:t>「自我傷害」係指一個人「有意地」使自己的身心受到傷害。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廣義的自我傷害包括自殺、企圖自殺以及用任何方式傷害自己身心健康的行為。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狹義的自我傷害僅指稱自殘行為：以任何方式傷害自己身心健康，但沒有結束自己生命的清楚意圖，例如重複地拔自己的頭髮、以頭撞牆或割傷自己等行為。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自我傷害 </a:t>
            </a:r>
            <a:r>
              <a:rPr lang="en-US" altLang="zh-TW" sz="4000" dirty="0"/>
              <a:t>vs. </a:t>
            </a:r>
            <a:r>
              <a:rPr lang="zh-TW" altLang="en-US" sz="4000" dirty="0"/>
              <a:t>自殺</a:t>
            </a:r>
            <a:br>
              <a:rPr lang="en-US" altLang="zh-TW" sz="4800" dirty="0"/>
            </a:br>
            <a:r>
              <a:rPr lang="zh-TW" altLang="en-US" sz="2000" dirty="0"/>
              <a:t> （珍愛生命打氣網 </a:t>
            </a:r>
            <a:r>
              <a:rPr lang="en-US" altLang="zh-TW" sz="2000" dirty="0"/>
              <a:t>@tspc520</a:t>
            </a:r>
            <a:r>
              <a:rPr lang="zh-TW" altLang="en-US" sz="2000" dirty="0"/>
              <a:t>）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2200" dirty="0"/>
              <a:t>自傷者主要有以下幾個動力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sz="2200" dirty="0"/>
              <a:t>控制感</a:t>
            </a:r>
          </a:p>
          <a:p>
            <a:r>
              <a:rPr lang="zh-TW" altLang="en-US" sz="2200" dirty="0"/>
              <a:t>轉移注意力</a:t>
            </a:r>
          </a:p>
          <a:p>
            <a:r>
              <a:rPr lang="zh-TW" altLang="en-US" sz="2200" dirty="0"/>
              <a:t>感覺自己的存在感</a:t>
            </a:r>
          </a:p>
          <a:p>
            <a:r>
              <a:rPr lang="zh-TW" altLang="en-US" sz="2200" dirty="0"/>
              <a:t>吸引注意力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zh-TW" altLang="en-US" sz="2200" dirty="0"/>
              <a:t>自殺者則是不一樣的動力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TW" altLang="en-US" sz="2200" dirty="0"/>
              <a:t>想解決自己的痛苦</a:t>
            </a:r>
          </a:p>
          <a:p>
            <a:r>
              <a:rPr lang="zh-TW" altLang="en-US" sz="2200" dirty="0"/>
              <a:t>覺得自己是別人的麻煩</a:t>
            </a:r>
          </a:p>
          <a:p>
            <a:r>
              <a:rPr lang="zh-TW" altLang="en-US" sz="2200" dirty="0"/>
              <a:t>找不到存在的意義</a:t>
            </a:r>
            <a:r>
              <a:rPr lang="en-US" altLang="zh-TW" sz="2200" dirty="0">
                <a:latin typeface="+mn-ea"/>
              </a:rPr>
              <a:t>——</a:t>
            </a:r>
          </a:p>
          <a:p>
            <a:pPr marL="0" indent="0">
              <a:buNone/>
            </a:pPr>
            <a:r>
              <a:rPr lang="zh-TW" altLang="en-US" sz="2200" dirty="0">
                <a:latin typeface="+mn-ea"/>
              </a:rPr>
              <a:t>   </a:t>
            </a:r>
            <a:r>
              <a:rPr lang="zh-TW" altLang="en-US" sz="2200" dirty="0"/>
              <a:t>找回自由與控制感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守門人（</a:t>
            </a:r>
            <a:r>
              <a:rPr lang="en-US" altLang="zh-TW" sz="4000" dirty="0"/>
              <a:t>Gatekeepers</a:t>
            </a:r>
            <a:r>
              <a:rPr lang="zh-TW" altLang="en-US" sz="4000" dirty="0"/>
              <a:t>）</a:t>
            </a:r>
            <a:br>
              <a:rPr lang="en-US" altLang="zh-TW" sz="4000" dirty="0"/>
            </a:br>
            <a:r>
              <a:rPr lang="zh-TW" altLang="en-US" sz="2000" dirty="0"/>
              <a:t> （臺北市政府自殺防治中心）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2282952"/>
            <a:ext cx="7772400" cy="4050792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+mn-ea"/>
              </a:rPr>
              <a:t>狹義：定期（固定地）接觸遭受痛苦、危難的個人或家庭之人，即可稱之為自殺防治守門人。</a:t>
            </a:r>
            <a:endParaRPr lang="en-US" altLang="zh-TW" sz="2400" dirty="0">
              <a:latin typeface="+mn-ea"/>
            </a:endParaRPr>
          </a:p>
          <a:p>
            <a:endParaRPr lang="en-US" altLang="zh-TW" sz="2400" dirty="0">
              <a:latin typeface="+mn-ea"/>
            </a:endParaRPr>
          </a:p>
          <a:p>
            <a:r>
              <a:rPr lang="zh-TW" altLang="en-US" sz="2400" dirty="0">
                <a:latin typeface="+mn-ea"/>
              </a:rPr>
              <a:t>廣義：當個人接受訓練後，懂得如何辨認自殺行為，並對有自殺危險者作適當的回應或轉介者。只要透過適當的學習，每個人都可以成為「自殺防治守門人」。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木刻字型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TM03090434[[fn=木刻字型]]</Template>
  <TotalTime>619</TotalTime>
  <Words>1273</Words>
  <Application>Microsoft Office PowerPoint</Application>
  <PresentationFormat>如螢幕大小 (4:3)</PresentationFormat>
  <Paragraphs>99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0" baseType="lpstr">
      <vt:lpstr>微軟正黑體</vt:lpstr>
      <vt:lpstr>Georgia</vt:lpstr>
      <vt:lpstr>Trebuchet MS</vt:lpstr>
      <vt:lpstr>Wingdings</vt:lpstr>
      <vt:lpstr>木刻字型</vt:lpstr>
      <vt:lpstr>自殺防治守門人</vt:lpstr>
      <vt:lpstr>迷思一 大部分自殺的發生先前沒有徵兆。 （臺北市政府自殺防治中心）</vt:lpstr>
      <vt:lpstr>迷思二 那些經常說要自殺的人絕不會真的去自殺。  （臺北市政府自殺防治中心）</vt:lpstr>
      <vt:lpstr>迷思三 和想自殺的人談論自殺 會提高他們自殺的危險性。  （臺北市政府自殺防治中心）</vt:lpstr>
      <vt:lpstr>迷思四 一旦企圖自殺者表現出較改善的跡象， 就表示危機已經過了？  （臺北市政府自殺防治中心）</vt:lpstr>
      <vt:lpstr>迷思五 自殺的人都是真的想死？  （臺北市政府自殺防治中心） </vt:lpstr>
      <vt:lpstr>自我傷害 vs. 自殺  （臺北市政府自殺防治中心）</vt:lpstr>
      <vt:lpstr>自我傷害 vs. 自殺  （珍愛生命打氣網 @tspc520）</vt:lpstr>
      <vt:lpstr>守門人（Gatekeepers）  （臺北市政府自殺防治中心）</vt:lpstr>
      <vt:lpstr>PowerPoint 簡報</vt:lpstr>
      <vt:lpstr>PowerPoint 簡報</vt:lpstr>
      <vt:lpstr>PowerPoint 簡報</vt:lpstr>
      <vt:lpstr>PowerPoint 簡報</vt:lpstr>
      <vt:lpstr>守門人三步驟 （社團法人台灣自殺防治學會）</vt:lpstr>
      <vt:lpstr>1問  （社團法人台灣自殺防治學會）</vt:lpstr>
      <vt:lpstr>關於「詢問」的注意事項 （社團法人台灣自殺防治學會）</vt:lpstr>
      <vt:lpstr>如何「詢問」？ （社團法人台灣自殺防治學會）</vt:lpstr>
      <vt:lpstr>應注意避免詢問的問句 （社團法人台灣自殺防治學會）</vt:lpstr>
      <vt:lpstr>PowerPoint 簡報</vt:lpstr>
      <vt:lpstr>2應  （社團法人台灣自殺防治學會）</vt:lpstr>
      <vt:lpstr>如何勸說當事人繼續活下去 並且接受幫助  （社團法人台灣自殺防治學會）</vt:lpstr>
      <vt:lpstr>不適當的回應方式  （社團法人台灣自殺防治學會）</vt:lpstr>
      <vt:lpstr>3轉介  （社團法人台灣自殺防治學會）</vt:lpstr>
      <vt:lpstr>求助資源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自殺防治守門人</dc:title>
  <dc:creator>adminn</dc:creator>
  <cp:lastModifiedBy>USER</cp:lastModifiedBy>
  <cp:revision>49</cp:revision>
  <dcterms:created xsi:type="dcterms:W3CDTF">2021-02-22T12:32:10Z</dcterms:created>
  <dcterms:modified xsi:type="dcterms:W3CDTF">2021-03-26T02:59:38Z</dcterms:modified>
</cp:coreProperties>
</file>