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91" r:id="rId4"/>
    <p:sldId id="288" r:id="rId5"/>
    <p:sldId id="279" r:id="rId6"/>
    <p:sldId id="280" r:id="rId7"/>
    <p:sldId id="281" r:id="rId8"/>
    <p:sldId id="282" r:id="rId9"/>
    <p:sldId id="283" r:id="rId10"/>
    <p:sldId id="284" r:id="rId11"/>
    <p:sldId id="285" r:id="rId12"/>
    <p:sldId id="287" r:id="rId13"/>
    <p:sldId id="259" r:id="rId14"/>
    <p:sldId id="257" r:id="rId15"/>
    <p:sldId id="258"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89" r:id="rId35"/>
    <p:sldId id="290" r:id="rId36"/>
    <p:sldId id="278" r:id="rId37"/>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01E7"/>
    <a:srgbClr val="8FC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snapToGrid="0">
      <p:cViewPr varScale="1">
        <p:scale>
          <a:sx n="115" d="100"/>
          <a:sy n="115" d="100"/>
        </p:scale>
        <p:origin x="32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D48ACEB5-3046-4F0E-AF90-1C2E1C835A2E}" type="datetimeFigureOut">
              <a:rPr lang="zh-TW" altLang="en-US" smtClean="0"/>
              <a:t>2021/4/7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EC7D110-6EE0-4EA9-B153-B59A85A0200C}" type="slidenum">
              <a:rPr lang="zh-TW" altLang="en-US" smtClean="0"/>
              <a:t>‹#›</a:t>
            </a:fld>
            <a:endParaRPr lang="zh-TW" altLang="en-US"/>
          </a:p>
        </p:txBody>
      </p:sp>
    </p:spTree>
    <p:extLst>
      <p:ext uri="{BB962C8B-B14F-4D97-AF65-F5344CB8AC3E}">
        <p14:creationId xmlns:p14="http://schemas.microsoft.com/office/powerpoint/2010/main" val="879995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48ACEB5-3046-4F0E-AF90-1C2E1C835A2E}" type="datetimeFigureOut">
              <a:rPr lang="zh-TW" altLang="en-US" smtClean="0"/>
              <a:t>2021/4/7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EC7D110-6EE0-4EA9-B153-B59A85A0200C}" type="slidenum">
              <a:rPr lang="zh-TW" altLang="en-US" smtClean="0"/>
              <a:t>‹#›</a:t>
            </a:fld>
            <a:endParaRPr lang="zh-TW" altLang="en-US"/>
          </a:p>
        </p:txBody>
      </p:sp>
    </p:spTree>
    <p:extLst>
      <p:ext uri="{BB962C8B-B14F-4D97-AF65-F5344CB8AC3E}">
        <p14:creationId xmlns:p14="http://schemas.microsoft.com/office/powerpoint/2010/main" val="1327541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48ACEB5-3046-4F0E-AF90-1C2E1C835A2E}" type="datetimeFigureOut">
              <a:rPr lang="zh-TW" altLang="en-US" smtClean="0"/>
              <a:t>2021/4/7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EC7D110-6EE0-4EA9-B153-B59A85A0200C}" type="slidenum">
              <a:rPr lang="zh-TW" altLang="en-US" smtClean="0"/>
              <a:t>‹#›</a:t>
            </a:fld>
            <a:endParaRPr lang="zh-TW" altLang="en-US"/>
          </a:p>
        </p:txBody>
      </p:sp>
    </p:spTree>
    <p:extLst>
      <p:ext uri="{BB962C8B-B14F-4D97-AF65-F5344CB8AC3E}">
        <p14:creationId xmlns:p14="http://schemas.microsoft.com/office/powerpoint/2010/main" val="2017453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48ACEB5-3046-4F0E-AF90-1C2E1C835A2E}" type="datetimeFigureOut">
              <a:rPr lang="zh-TW" altLang="en-US" smtClean="0"/>
              <a:t>2021/4/7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EC7D110-6EE0-4EA9-B153-B59A85A0200C}" type="slidenum">
              <a:rPr lang="zh-TW" altLang="en-US" smtClean="0"/>
              <a:t>‹#›</a:t>
            </a:fld>
            <a:endParaRPr lang="zh-TW" altLang="en-US"/>
          </a:p>
        </p:txBody>
      </p:sp>
    </p:spTree>
    <p:extLst>
      <p:ext uri="{BB962C8B-B14F-4D97-AF65-F5344CB8AC3E}">
        <p14:creationId xmlns:p14="http://schemas.microsoft.com/office/powerpoint/2010/main" val="107556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p>
            <a:fld id="{D48ACEB5-3046-4F0E-AF90-1C2E1C835A2E}" type="datetimeFigureOut">
              <a:rPr lang="zh-TW" altLang="en-US" smtClean="0"/>
              <a:t>2021/4/7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EC7D110-6EE0-4EA9-B153-B59A85A0200C}" type="slidenum">
              <a:rPr lang="zh-TW" altLang="en-US" smtClean="0"/>
              <a:t>‹#›</a:t>
            </a:fld>
            <a:endParaRPr lang="zh-TW" altLang="en-US"/>
          </a:p>
        </p:txBody>
      </p:sp>
    </p:spTree>
    <p:extLst>
      <p:ext uri="{BB962C8B-B14F-4D97-AF65-F5344CB8AC3E}">
        <p14:creationId xmlns:p14="http://schemas.microsoft.com/office/powerpoint/2010/main" val="3993330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D48ACEB5-3046-4F0E-AF90-1C2E1C835A2E}" type="datetimeFigureOut">
              <a:rPr lang="zh-TW" altLang="en-US" smtClean="0"/>
              <a:t>2021/4/7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EC7D110-6EE0-4EA9-B153-B59A85A0200C}" type="slidenum">
              <a:rPr lang="zh-TW" altLang="en-US" smtClean="0"/>
              <a:t>‹#›</a:t>
            </a:fld>
            <a:endParaRPr lang="zh-TW" altLang="en-US"/>
          </a:p>
        </p:txBody>
      </p:sp>
    </p:spTree>
    <p:extLst>
      <p:ext uri="{BB962C8B-B14F-4D97-AF65-F5344CB8AC3E}">
        <p14:creationId xmlns:p14="http://schemas.microsoft.com/office/powerpoint/2010/main" val="2943891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D48ACEB5-3046-4F0E-AF90-1C2E1C835A2E}" type="datetimeFigureOut">
              <a:rPr lang="zh-TW" altLang="en-US" smtClean="0"/>
              <a:t>2021/4/7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EC7D110-6EE0-4EA9-B153-B59A85A0200C}" type="slidenum">
              <a:rPr lang="zh-TW" altLang="en-US" smtClean="0"/>
              <a:t>‹#›</a:t>
            </a:fld>
            <a:endParaRPr lang="zh-TW" altLang="en-US"/>
          </a:p>
        </p:txBody>
      </p:sp>
    </p:spTree>
    <p:extLst>
      <p:ext uri="{BB962C8B-B14F-4D97-AF65-F5344CB8AC3E}">
        <p14:creationId xmlns:p14="http://schemas.microsoft.com/office/powerpoint/2010/main" val="2387192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D48ACEB5-3046-4F0E-AF90-1C2E1C835A2E}" type="datetimeFigureOut">
              <a:rPr lang="zh-TW" altLang="en-US" smtClean="0"/>
              <a:t>2021/4/7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EC7D110-6EE0-4EA9-B153-B59A85A0200C}" type="slidenum">
              <a:rPr lang="zh-TW" altLang="en-US" smtClean="0"/>
              <a:t>‹#›</a:t>
            </a:fld>
            <a:endParaRPr lang="zh-TW" altLang="en-US"/>
          </a:p>
        </p:txBody>
      </p:sp>
    </p:spTree>
    <p:extLst>
      <p:ext uri="{BB962C8B-B14F-4D97-AF65-F5344CB8AC3E}">
        <p14:creationId xmlns:p14="http://schemas.microsoft.com/office/powerpoint/2010/main" val="1515642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48ACEB5-3046-4F0E-AF90-1C2E1C835A2E}" type="datetimeFigureOut">
              <a:rPr lang="zh-TW" altLang="en-US" smtClean="0"/>
              <a:t>2021/4/7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EC7D110-6EE0-4EA9-B153-B59A85A0200C}" type="slidenum">
              <a:rPr lang="zh-TW" altLang="en-US" smtClean="0"/>
              <a:t>‹#›</a:t>
            </a:fld>
            <a:endParaRPr lang="zh-TW" altLang="en-US"/>
          </a:p>
        </p:txBody>
      </p:sp>
    </p:spTree>
    <p:extLst>
      <p:ext uri="{BB962C8B-B14F-4D97-AF65-F5344CB8AC3E}">
        <p14:creationId xmlns:p14="http://schemas.microsoft.com/office/powerpoint/2010/main" val="2732165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D48ACEB5-3046-4F0E-AF90-1C2E1C835A2E}" type="datetimeFigureOut">
              <a:rPr lang="zh-TW" altLang="en-US" smtClean="0"/>
              <a:t>2021/4/7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EC7D110-6EE0-4EA9-B153-B59A85A0200C}" type="slidenum">
              <a:rPr lang="zh-TW" altLang="en-US" smtClean="0"/>
              <a:t>‹#›</a:t>
            </a:fld>
            <a:endParaRPr lang="zh-TW" altLang="en-US"/>
          </a:p>
        </p:txBody>
      </p:sp>
    </p:spTree>
    <p:extLst>
      <p:ext uri="{BB962C8B-B14F-4D97-AF65-F5344CB8AC3E}">
        <p14:creationId xmlns:p14="http://schemas.microsoft.com/office/powerpoint/2010/main" val="1047209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D48ACEB5-3046-4F0E-AF90-1C2E1C835A2E}" type="datetimeFigureOut">
              <a:rPr lang="zh-TW" altLang="en-US" smtClean="0"/>
              <a:t>2021/4/7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EC7D110-6EE0-4EA9-B153-B59A85A0200C}" type="slidenum">
              <a:rPr lang="zh-TW" altLang="en-US" smtClean="0"/>
              <a:t>‹#›</a:t>
            </a:fld>
            <a:endParaRPr lang="zh-TW" altLang="en-US"/>
          </a:p>
        </p:txBody>
      </p:sp>
    </p:spTree>
    <p:extLst>
      <p:ext uri="{BB962C8B-B14F-4D97-AF65-F5344CB8AC3E}">
        <p14:creationId xmlns:p14="http://schemas.microsoft.com/office/powerpoint/2010/main" val="1143286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ACEB5-3046-4F0E-AF90-1C2E1C835A2E}" type="datetimeFigureOut">
              <a:rPr lang="zh-TW" altLang="en-US" smtClean="0"/>
              <a:t>2021/4/7</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7D110-6EE0-4EA9-B153-B59A85A0200C}" type="slidenum">
              <a:rPr lang="zh-TW" altLang="en-US" smtClean="0"/>
              <a:t>‹#›</a:t>
            </a:fld>
            <a:endParaRPr lang="zh-TW" altLang="en-US"/>
          </a:p>
        </p:txBody>
      </p:sp>
    </p:spTree>
    <p:extLst>
      <p:ext uri="{BB962C8B-B14F-4D97-AF65-F5344CB8AC3E}">
        <p14:creationId xmlns:p14="http://schemas.microsoft.com/office/powerpoint/2010/main" val="3725410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2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youtu.be/XE2YX5niiBw" TargetMode="External"/><Relationship Id="rId2" Type="http://schemas.openxmlformats.org/officeDocument/2006/relationships/hyperlink" Target="https://youtu.be/SKMau2geiBs"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endParaRPr lang="zh-TW" altLang="en-US"/>
          </a:p>
        </p:txBody>
      </p:sp>
      <p:sp>
        <p:nvSpPr>
          <p:cNvPr id="3" name="副標題 2"/>
          <p:cNvSpPr>
            <a:spLocks noGrp="1"/>
          </p:cNvSpPr>
          <p:nvPr>
            <p:ph type="subTitle" idx="1"/>
          </p:nvPr>
        </p:nvSpPr>
        <p:spPr/>
        <p:txBody>
          <a:bodyPr/>
          <a:lstStyle/>
          <a:p>
            <a:endParaRPr lang="zh-TW" altLang="en-US"/>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63406"/>
          </a:xfrm>
          <a:prstGeom prst="rect">
            <a:avLst/>
          </a:prstGeom>
        </p:spPr>
      </p:pic>
      <p:sp>
        <p:nvSpPr>
          <p:cNvPr id="6" name="文字方塊 5"/>
          <p:cNvSpPr txBox="1"/>
          <p:nvPr/>
        </p:nvSpPr>
        <p:spPr>
          <a:xfrm>
            <a:off x="9293629" y="6242859"/>
            <a:ext cx="2555508" cy="369332"/>
          </a:xfrm>
          <a:prstGeom prst="rect">
            <a:avLst/>
          </a:prstGeom>
          <a:noFill/>
        </p:spPr>
        <p:txBody>
          <a:bodyPr wrap="none" rtlCol="0">
            <a:spAutoFit/>
          </a:bodyPr>
          <a:lstStyle/>
          <a:p>
            <a:r>
              <a:rPr lang="zh-TW" altLang="en-US" dirty="0" smtClean="0">
                <a:solidFill>
                  <a:schemeClr val="bg1"/>
                </a:solidFill>
                <a:latin typeface="Adobe 繁黑體 Std B" panose="020B0700000000000000" pitchFamily="34" charset="-120"/>
                <a:ea typeface="Adobe 繁黑體 Std B" panose="020B0700000000000000" pitchFamily="34" charset="-120"/>
              </a:rPr>
              <a:t>主講人</a:t>
            </a:r>
            <a:r>
              <a:rPr lang="en-US" altLang="zh-TW" dirty="0" smtClean="0">
                <a:solidFill>
                  <a:schemeClr val="bg1"/>
                </a:solidFill>
                <a:latin typeface="Adobe 繁黑體 Std B" panose="020B0700000000000000" pitchFamily="34" charset="-120"/>
                <a:ea typeface="Adobe 繁黑體 Std B" panose="020B0700000000000000" pitchFamily="34" charset="-120"/>
              </a:rPr>
              <a:t>:</a:t>
            </a:r>
            <a:r>
              <a:rPr lang="zh-TW" altLang="en-US" dirty="0" smtClean="0">
                <a:solidFill>
                  <a:schemeClr val="bg1"/>
                </a:solidFill>
                <a:latin typeface="Adobe 繁黑體 Std B" panose="020B0700000000000000" pitchFamily="34" charset="-120"/>
                <a:ea typeface="Adobe 繁黑體 Std B" panose="020B0700000000000000" pitchFamily="34" charset="-120"/>
              </a:rPr>
              <a:t>大葉大學陳昌銘</a:t>
            </a:r>
            <a:endParaRPr lang="zh-TW" altLang="en-US" dirty="0">
              <a:solidFill>
                <a:schemeClr val="bg1"/>
              </a:solidFill>
              <a:latin typeface="Adobe 繁黑體 Std B" panose="020B0700000000000000" pitchFamily="34" charset="-120"/>
              <a:ea typeface="Adobe 繁黑體 Std B" panose="020B0700000000000000" pitchFamily="34" charset="-120"/>
            </a:endParaRPr>
          </a:p>
        </p:txBody>
      </p:sp>
    </p:spTree>
    <p:extLst>
      <p:ext uri="{BB962C8B-B14F-4D97-AF65-F5344CB8AC3E}">
        <p14:creationId xmlns:p14="http://schemas.microsoft.com/office/powerpoint/2010/main" val="2980830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1428403" y="1825624"/>
            <a:ext cx="7374775" cy="4616739"/>
          </a:xfrm>
        </p:spPr>
        <p:txBody>
          <a:bodyPr>
            <a:normAutofit/>
          </a:bodyPr>
          <a:lstStyle/>
          <a:p>
            <a:pPr marL="0" indent="0">
              <a:lnSpc>
                <a:spcPct val="100000"/>
              </a:lnSpc>
              <a:buNone/>
            </a:pPr>
            <a:r>
              <a:rPr lang="en-US" altLang="zh-TW" dirty="0">
                <a:solidFill>
                  <a:schemeClr val="tx1">
                    <a:lumMod val="65000"/>
                    <a:lumOff val="35000"/>
                  </a:schemeClr>
                </a:solidFill>
                <a:latin typeface="Adobe 繁黑體 Std B" panose="020B0700000000000000" pitchFamily="34" charset="-120"/>
                <a:ea typeface="Adobe 繁黑體 Std B" panose="020B0700000000000000" pitchFamily="34" charset="-120"/>
              </a:rPr>
              <a:t>4</a:t>
            </a:r>
            <a:r>
              <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 </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網路</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成癮的原因</a:t>
            </a:r>
            <a:r>
              <a:rPr lang="en-US" altLang="zh-TW" dirty="0">
                <a:solidFill>
                  <a:schemeClr val="tx1">
                    <a:lumMod val="65000"/>
                    <a:lumOff val="35000"/>
                  </a:schemeClr>
                </a:solidFill>
                <a:latin typeface="Adobe 繁黑體 Std B" panose="020B0700000000000000" pitchFamily="34" charset="-120"/>
                <a:ea typeface="Adobe 繁黑體 Std B" panose="020B0700000000000000" pitchFamily="34" charset="-120"/>
              </a:rPr>
              <a:t>:</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青少年中九成的男生是</a:t>
            </a:r>
            <a:r>
              <a:rPr lang="zh-TW" altLang="en-US" dirty="0">
                <a:solidFill>
                  <a:srgbClr val="F901E7"/>
                </a:solidFill>
                <a:latin typeface="Adobe 繁黑體 Std B" panose="020B0700000000000000" pitchFamily="34" charset="-120"/>
                <a:ea typeface="Adobe 繁黑體 Std B" panose="020B0700000000000000" pitchFamily="34" charset="-120"/>
              </a:rPr>
              <a:t>打電玩</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；而女生則是網路上</a:t>
            </a:r>
            <a:r>
              <a:rPr lang="zh-TW" altLang="en-US" dirty="0">
                <a:solidFill>
                  <a:srgbClr val="F901E7"/>
                </a:solidFill>
                <a:latin typeface="Adobe 繁黑體 Std B" panose="020B0700000000000000" pitchFamily="34" charset="-120"/>
                <a:ea typeface="Adobe 繁黑體 Std B" panose="020B0700000000000000" pitchFamily="34" charset="-120"/>
              </a:rPr>
              <a:t>交友</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的問題。</a:t>
            </a:r>
          </a:p>
          <a:p>
            <a:pPr algn="just">
              <a:lnSpc>
                <a:spcPct val="100000"/>
              </a:lnSpc>
            </a:pPr>
            <a:r>
              <a:rPr lang="zh-TW" altLang="en-US" sz="2000" dirty="0">
                <a:solidFill>
                  <a:schemeClr val="tx1">
                    <a:lumMod val="65000"/>
                    <a:lumOff val="35000"/>
                  </a:schemeClr>
                </a:solidFill>
                <a:latin typeface="Adobe 繁黑體 Std B" panose="020B0700000000000000" pitchFamily="34" charset="-120"/>
                <a:ea typeface="Adobe 繁黑體 Std B" panose="020B0700000000000000" pitchFamily="34" charset="-120"/>
              </a:rPr>
              <a:t>網路上比現實世界更易於掌控；網路遊戲有</a:t>
            </a:r>
            <a:r>
              <a:rPr lang="en-US" altLang="zh-TW" sz="2000" dirty="0">
                <a:solidFill>
                  <a:schemeClr val="tx1">
                    <a:lumMod val="65000"/>
                    <a:lumOff val="35000"/>
                  </a:schemeClr>
                </a:solidFill>
                <a:latin typeface="Adobe 繁黑體 Std B" panose="020B0700000000000000" pitchFamily="34" charset="-120"/>
                <a:ea typeface="Adobe 繁黑體 Std B" panose="020B0700000000000000" pitchFamily="34" charset="-120"/>
              </a:rPr>
              <a:t>"</a:t>
            </a:r>
            <a:r>
              <a:rPr lang="zh-TW" altLang="en-US" sz="2000" dirty="0">
                <a:solidFill>
                  <a:schemeClr val="tx1">
                    <a:lumMod val="65000"/>
                    <a:lumOff val="35000"/>
                  </a:schemeClr>
                </a:solidFill>
                <a:latin typeface="Adobe 繁黑體 Std B" panose="020B0700000000000000" pitchFamily="34" charset="-120"/>
                <a:ea typeface="Adobe 繁黑體 Std B" panose="020B0700000000000000" pitchFamily="34" charset="-120"/>
              </a:rPr>
              <a:t>立即性</a:t>
            </a:r>
            <a:r>
              <a:rPr lang="en-US" altLang="zh-TW" sz="2000" dirty="0">
                <a:solidFill>
                  <a:schemeClr val="tx1">
                    <a:lumMod val="65000"/>
                    <a:lumOff val="35000"/>
                  </a:schemeClr>
                </a:solidFill>
                <a:latin typeface="Adobe 繁黑體 Std B" panose="020B0700000000000000" pitchFamily="34" charset="-120"/>
                <a:ea typeface="Adobe 繁黑體 Std B" panose="020B0700000000000000" pitchFamily="34" charset="-120"/>
              </a:rPr>
              <a:t>"</a:t>
            </a:r>
            <a:r>
              <a:rPr lang="zh-TW" altLang="en-US" sz="2000" dirty="0">
                <a:solidFill>
                  <a:schemeClr val="tx1">
                    <a:lumMod val="65000"/>
                    <a:lumOff val="35000"/>
                  </a:schemeClr>
                </a:solidFill>
                <a:latin typeface="Adobe 繁黑體 Std B" panose="020B0700000000000000" pitchFamily="34" charset="-120"/>
                <a:ea typeface="Adobe 繁黑體 Std B" panose="020B0700000000000000" pitchFamily="34" charset="-120"/>
              </a:rPr>
              <a:t>的回饋，現實生活則否</a:t>
            </a:r>
            <a:r>
              <a:rPr lang="en-US" altLang="zh-TW" sz="2000" dirty="0">
                <a:solidFill>
                  <a:schemeClr val="tx1">
                    <a:lumMod val="65000"/>
                    <a:lumOff val="35000"/>
                  </a:schemeClr>
                </a:solidFill>
                <a:latin typeface="Adobe 繁黑體 Std B" panose="020B0700000000000000" pitchFamily="34" charset="-120"/>
                <a:ea typeface="Adobe 繁黑體 Std B" panose="020B0700000000000000" pitchFamily="34" charset="-120"/>
              </a:rPr>
              <a:t>(</a:t>
            </a:r>
            <a:r>
              <a:rPr lang="zh-TW" altLang="en-US" sz="2000" dirty="0">
                <a:solidFill>
                  <a:schemeClr val="tx1">
                    <a:lumMod val="65000"/>
                    <a:lumOff val="35000"/>
                  </a:schemeClr>
                </a:solidFill>
                <a:latin typeface="Adobe 繁黑體 Std B" panose="020B0700000000000000" pitchFamily="34" charset="-120"/>
                <a:ea typeface="Adobe 繁黑體 Std B" panose="020B0700000000000000" pitchFamily="34" charset="-120"/>
              </a:rPr>
              <a:t>課業考試或是成人的讚許都需要長時間的付出</a:t>
            </a:r>
            <a:r>
              <a:rPr lang="en-US" altLang="zh-TW" sz="2000" dirty="0">
                <a:solidFill>
                  <a:schemeClr val="tx1">
                    <a:lumMod val="65000"/>
                    <a:lumOff val="35000"/>
                  </a:schemeClr>
                </a:solidFill>
                <a:latin typeface="Adobe 繁黑體 Std B" panose="020B0700000000000000" pitchFamily="34" charset="-120"/>
                <a:ea typeface="Adobe 繁黑體 Std B" panose="020B0700000000000000" pitchFamily="34" charset="-120"/>
              </a:rPr>
              <a:t>)</a:t>
            </a:r>
            <a:r>
              <a:rPr lang="zh-TW" altLang="en-US" sz="2000" dirty="0">
                <a:solidFill>
                  <a:schemeClr val="tx1">
                    <a:lumMod val="65000"/>
                    <a:lumOff val="35000"/>
                  </a:schemeClr>
                </a:solidFill>
                <a:latin typeface="Adobe 繁黑體 Std B" panose="020B0700000000000000" pitchFamily="34" charset="-120"/>
                <a:ea typeface="Adobe 繁黑體 Std B" panose="020B0700000000000000" pitchFamily="34" charset="-120"/>
              </a:rPr>
              <a:t>；習慣了網路遊戲聲光的刺激</a:t>
            </a:r>
            <a:r>
              <a:rPr lang="en-US" altLang="zh-TW" sz="2000" dirty="0">
                <a:solidFill>
                  <a:schemeClr val="tx1">
                    <a:lumMod val="65000"/>
                    <a:lumOff val="35000"/>
                  </a:schemeClr>
                </a:solidFill>
                <a:latin typeface="Adobe 繁黑體 Std B" panose="020B0700000000000000" pitchFamily="34" charset="-120"/>
                <a:ea typeface="Adobe 繁黑體 Std B" panose="020B0700000000000000" pitchFamily="34" charset="-120"/>
              </a:rPr>
              <a:t>(</a:t>
            </a:r>
            <a:r>
              <a:rPr lang="zh-TW" altLang="en-US" sz="2000" dirty="0">
                <a:solidFill>
                  <a:schemeClr val="tx1">
                    <a:lumMod val="65000"/>
                    <a:lumOff val="35000"/>
                  </a:schemeClr>
                </a:solidFill>
                <a:latin typeface="Adobe 繁黑體 Std B" panose="020B0700000000000000" pitchFamily="34" charset="-120"/>
                <a:ea typeface="Adobe 繁黑體 Std B" panose="020B0700000000000000" pitchFamily="34" charset="-120"/>
              </a:rPr>
              <a:t>讓人腦中分泌多巴胺</a:t>
            </a:r>
            <a:r>
              <a:rPr lang="en-US" altLang="zh-TW" sz="2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a:t>
            </a:r>
            <a:r>
              <a:rPr lang="zh-TW" altLang="en-US" sz="2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a:t>
            </a:r>
            <a:endParaRPr lang="en-US" altLang="zh-TW" sz="2000" dirty="0">
              <a:solidFill>
                <a:schemeClr val="tx1">
                  <a:lumMod val="65000"/>
                  <a:lumOff val="35000"/>
                </a:schemeClr>
              </a:solidFill>
              <a:latin typeface="Adobe 繁黑體 Std B" panose="020B0700000000000000" pitchFamily="34" charset="-120"/>
              <a:ea typeface="Adobe 繁黑體 Std B" panose="020B0700000000000000" pitchFamily="34" charset="-120"/>
            </a:endParaRPr>
          </a:p>
          <a:p>
            <a:pPr algn="just">
              <a:lnSpc>
                <a:spcPct val="100000"/>
              </a:lnSpc>
            </a:pPr>
            <a:r>
              <a:rPr lang="zh-TW" altLang="en-US" sz="2000" dirty="0">
                <a:solidFill>
                  <a:schemeClr val="tx1">
                    <a:lumMod val="65000"/>
                    <a:lumOff val="35000"/>
                  </a:schemeClr>
                </a:solidFill>
                <a:latin typeface="Adobe 繁黑體 Std B" panose="020B0700000000000000" pitchFamily="34" charset="-120"/>
                <a:ea typeface="Adobe 繁黑體 Std B" panose="020B0700000000000000" pitchFamily="34" charset="-120"/>
              </a:rPr>
              <a:t>遊戲的設計給人的滿足比對真實世界的平淡無趣</a:t>
            </a:r>
            <a:r>
              <a:rPr lang="en-US" altLang="zh-TW" sz="2000" dirty="0">
                <a:solidFill>
                  <a:schemeClr val="tx1">
                    <a:lumMod val="65000"/>
                    <a:lumOff val="35000"/>
                  </a:schemeClr>
                </a:solidFill>
                <a:latin typeface="Adobe 繁黑體 Std B" panose="020B0700000000000000" pitchFamily="34" charset="-120"/>
                <a:ea typeface="Adobe 繁黑體 Std B" panose="020B0700000000000000" pitchFamily="34" charset="-120"/>
              </a:rPr>
              <a:t>;</a:t>
            </a:r>
            <a:r>
              <a:rPr lang="zh-TW" altLang="en-US" sz="2000" dirty="0">
                <a:solidFill>
                  <a:schemeClr val="tx1">
                    <a:lumMod val="65000"/>
                    <a:lumOff val="35000"/>
                  </a:schemeClr>
                </a:solidFill>
                <a:latin typeface="Adobe 繁黑體 Std B" panose="020B0700000000000000" pitchFamily="34" charset="-120"/>
                <a:ea typeface="Adobe 繁黑體 Std B" panose="020B0700000000000000" pitchFamily="34" charset="-120"/>
              </a:rPr>
              <a:t>遊戲公司聘請專業的心理設計等人員，設計出讓人成癮的遊戲模式，一開始過關斬將，不斷地獲得獎賞，一旦碰到卡關再回到</a:t>
            </a:r>
            <a:r>
              <a:rPr lang="en-US" altLang="zh-TW" sz="2000" dirty="0">
                <a:solidFill>
                  <a:schemeClr val="tx1">
                    <a:lumMod val="65000"/>
                    <a:lumOff val="35000"/>
                  </a:schemeClr>
                </a:solidFill>
                <a:latin typeface="Adobe 繁黑體 Std B" panose="020B0700000000000000" pitchFamily="34" charset="-120"/>
                <a:ea typeface="Adobe 繁黑體 Std B" panose="020B0700000000000000" pitchFamily="34" charset="-120"/>
              </a:rPr>
              <a:t>'''</a:t>
            </a:r>
            <a:r>
              <a:rPr lang="zh-TW" altLang="en-US" sz="2000" dirty="0">
                <a:solidFill>
                  <a:schemeClr val="tx1">
                    <a:lumMod val="65000"/>
                    <a:lumOff val="35000"/>
                  </a:schemeClr>
                </a:solidFill>
                <a:latin typeface="Adobe 繁黑體 Std B" panose="020B0700000000000000" pitchFamily="34" charset="-120"/>
                <a:ea typeface="Adobe 繁黑體 Std B" panose="020B0700000000000000" pitchFamily="34" charset="-120"/>
              </a:rPr>
              <a:t>，充滿心機與設計</a:t>
            </a:r>
          </a:p>
          <a:p>
            <a:pPr algn="just">
              <a:lnSpc>
                <a:spcPct val="100000"/>
              </a:lnSpc>
            </a:pPr>
            <a:r>
              <a:rPr lang="zh-TW" altLang="en-US" sz="2000" dirty="0">
                <a:solidFill>
                  <a:schemeClr val="tx1">
                    <a:lumMod val="65000"/>
                    <a:lumOff val="35000"/>
                  </a:schemeClr>
                </a:solidFill>
                <a:latin typeface="Adobe 繁黑體 Std B" panose="020B0700000000000000" pitchFamily="34" charset="-120"/>
                <a:ea typeface="Adobe 繁黑體 Std B" panose="020B0700000000000000" pitchFamily="34" charset="-120"/>
              </a:rPr>
              <a:t>隨機的回饋是最強的回饋</a:t>
            </a:r>
            <a:r>
              <a:rPr lang="en-US" altLang="zh-TW" sz="2000" dirty="0">
                <a:solidFill>
                  <a:schemeClr val="tx1">
                    <a:lumMod val="65000"/>
                    <a:lumOff val="35000"/>
                  </a:schemeClr>
                </a:solidFill>
                <a:latin typeface="Adobe 繁黑體 Std B" panose="020B0700000000000000" pitchFamily="34" charset="-120"/>
                <a:ea typeface="Adobe 繁黑體 Std B" panose="020B0700000000000000" pitchFamily="34" charset="-120"/>
              </a:rPr>
              <a:t>(</a:t>
            </a:r>
            <a:r>
              <a:rPr lang="zh-TW" altLang="en-US" sz="2000" dirty="0">
                <a:solidFill>
                  <a:schemeClr val="tx1">
                    <a:lumMod val="65000"/>
                    <a:lumOff val="35000"/>
                  </a:schemeClr>
                </a:solidFill>
                <a:latin typeface="Adobe 繁黑體 Std B" panose="020B0700000000000000" pitchFamily="34" charset="-120"/>
                <a:ea typeface="Adobe 繁黑體 Std B" panose="020B0700000000000000" pitchFamily="34" charset="-120"/>
              </a:rPr>
              <a:t>例如</a:t>
            </a:r>
            <a:r>
              <a:rPr lang="en-US" altLang="zh-TW" sz="2000" dirty="0">
                <a:solidFill>
                  <a:schemeClr val="tx1">
                    <a:lumMod val="65000"/>
                    <a:lumOff val="35000"/>
                  </a:schemeClr>
                </a:solidFill>
                <a:latin typeface="Adobe 繁黑體 Std B" panose="020B0700000000000000" pitchFamily="34" charset="-120"/>
                <a:ea typeface="Adobe 繁黑體 Std B" panose="020B0700000000000000" pitchFamily="34" charset="-120"/>
              </a:rPr>
              <a:t>:</a:t>
            </a:r>
            <a:r>
              <a:rPr lang="zh-TW" altLang="en-US" sz="2000" dirty="0">
                <a:solidFill>
                  <a:schemeClr val="tx1">
                    <a:lumMod val="65000"/>
                    <a:lumOff val="35000"/>
                  </a:schemeClr>
                </a:solidFill>
                <a:latin typeface="Adobe 繁黑體 Std B" panose="020B0700000000000000" pitchFamily="34" charset="-120"/>
                <a:ea typeface="Adobe 繁黑體 Std B" panose="020B0700000000000000" pitchFamily="34" charset="-120"/>
              </a:rPr>
              <a:t>賭博</a:t>
            </a:r>
            <a:r>
              <a:rPr lang="en-US" altLang="zh-TW" sz="2000" dirty="0">
                <a:solidFill>
                  <a:schemeClr val="tx1">
                    <a:lumMod val="65000"/>
                    <a:lumOff val="35000"/>
                  </a:schemeClr>
                </a:solidFill>
                <a:latin typeface="Adobe 繁黑體 Std B" panose="020B0700000000000000" pitchFamily="34" charset="-120"/>
                <a:ea typeface="Adobe 繁黑體 Std B" panose="020B0700000000000000" pitchFamily="34" charset="-120"/>
              </a:rPr>
              <a:t>)</a:t>
            </a:r>
            <a:endParaRPr lang="zh-TW" altLang="en-US" sz="2000" dirty="0">
              <a:solidFill>
                <a:schemeClr val="tx1">
                  <a:lumMod val="65000"/>
                  <a:lumOff val="35000"/>
                </a:schemeClr>
              </a:solidFill>
              <a:latin typeface="Adobe 繁黑體 Std B" panose="020B0700000000000000" pitchFamily="34" charset="-120"/>
              <a:ea typeface="Adobe 繁黑體 Std B" panose="020B0700000000000000" pitchFamily="34" charset="-120"/>
            </a:endParaRPr>
          </a:p>
        </p:txBody>
      </p:sp>
      <p:pic>
        <p:nvPicPr>
          <p:cNvPr id="4" name="圖片 3"/>
          <p:cNvPicPr>
            <a:picLocks noChangeAspect="1"/>
          </p:cNvPicPr>
          <p:nvPr/>
        </p:nvPicPr>
        <p:blipFill>
          <a:blip r:embed="rId2"/>
          <a:stretch>
            <a:fillRect/>
          </a:stretch>
        </p:blipFill>
        <p:spPr>
          <a:xfrm>
            <a:off x="838200" y="-667"/>
            <a:ext cx="707197" cy="1691355"/>
          </a:xfrm>
          <a:prstGeom prst="rect">
            <a:avLst/>
          </a:prstGeom>
        </p:spPr>
      </p:pic>
      <p:pic>
        <p:nvPicPr>
          <p:cNvPr id="6" name="圖片 5"/>
          <p:cNvPicPr>
            <a:picLocks noChangeAspect="1"/>
          </p:cNvPicPr>
          <p:nvPr/>
        </p:nvPicPr>
        <p:blipFill>
          <a:blip r:embed="rId3"/>
          <a:stretch>
            <a:fillRect/>
          </a:stretch>
        </p:blipFill>
        <p:spPr>
          <a:xfrm>
            <a:off x="9262693" y="3941478"/>
            <a:ext cx="2091107" cy="2085250"/>
          </a:xfrm>
          <a:prstGeom prst="rect">
            <a:avLst/>
          </a:prstGeom>
        </p:spPr>
      </p:pic>
    </p:spTree>
    <p:extLst>
      <p:ext uri="{BB962C8B-B14F-4D97-AF65-F5344CB8AC3E}">
        <p14:creationId xmlns:p14="http://schemas.microsoft.com/office/powerpoint/2010/main" val="1585281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1411778" y="1825625"/>
            <a:ext cx="7416338" cy="4351338"/>
          </a:xfrm>
        </p:spPr>
        <p:txBody>
          <a:bodyPr/>
          <a:lstStyle/>
          <a:p>
            <a:pPr marL="0" indent="0" algn="just">
              <a:lnSpc>
                <a:spcPct val="100000"/>
              </a:lnSpc>
              <a:buNone/>
            </a:pPr>
            <a:r>
              <a:rPr lang="en-US" altLang="zh-TW" dirty="0">
                <a:solidFill>
                  <a:schemeClr val="tx1">
                    <a:lumMod val="65000"/>
                    <a:lumOff val="35000"/>
                  </a:schemeClr>
                </a:solidFill>
                <a:latin typeface="Adobe 繁黑體 Std B" panose="020B0700000000000000" pitchFamily="34" charset="-120"/>
                <a:ea typeface="Adobe 繁黑體 Std B" panose="020B0700000000000000" pitchFamily="34" charset="-120"/>
              </a:rPr>
              <a:t>5</a:t>
            </a:r>
            <a:r>
              <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 </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家長</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可以怎麼做</a:t>
            </a:r>
            <a:r>
              <a:rPr lang="en-US" altLang="zh-TW" dirty="0">
                <a:solidFill>
                  <a:schemeClr val="tx1">
                    <a:lumMod val="65000"/>
                    <a:lumOff val="35000"/>
                  </a:schemeClr>
                </a:solidFill>
                <a:latin typeface="Adobe 繁黑體 Std B" panose="020B0700000000000000" pitchFamily="34" charset="-120"/>
                <a:ea typeface="Adobe 繁黑體 Std B" panose="020B0700000000000000" pitchFamily="34" charset="-120"/>
              </a:rPr>
              <a:t>?</a:t>
            </a:r>
          </a:p>
          <a:p>
            <a:pPr algn="just">
              <a:lnSpc>
                <a:spcPct val="100000"/>
              </a:lnSpc>
            </a:pP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家長的強行介入，只會反目成仇，帶來更激烈的反應。</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父母要把</a:t>
            </a:r>
            <a:r>
              <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a:t>
            </a:r>
            <a:r>
              <a:rPr lang="zh-TW" altLang="en-US" dirty="0" smtClean="0">
                <a:solidFill>
                  <a:srgbClr val="F901E7"/>
                </a:solidFill>
                <a:latin typeface="Adobe 繁黑體 Std B" panose="020B0700000000000000" pitchFamily="34" charset="-120"/>
                <a:ea typeface="Adobe 繁黑體 Std B" panose="020B0700000000000000" pitchFamily="34" charset="-120"/>
              </a:rPr>
              <a:t>我</a:t>
            </a:r>
            <a:r>
              <a:rPr lang="zh-TW" altLang="en-US" dirty="0">
                <a:solidFill>
                  <a:srgbClr val="F901E7"/>
                </a:solidFill>
                <a:latin typeface="Adobe 繁黑體 Std B" panose="020B0700000000000000" pitchFamily="34" charset="-120"/>
                <a:ea typeface="Adobe 繁黑體 Std B" panose="020B0700000000000000" pitchFamily="34" charset="-120"/>
              </a:rPr>
              <a:t>是對</a:t>
            </a:r>
            <a:r>
              <a:rPr lang="zh-TW" altLang="en-US" dirty="0" smtClean="0">
                <a:solidFill>
                  <a:srgbClr val="F901E7"/>
                </a:solidFill>
                <a:latin typeface="Adobe 繁黑體 Std B" panose="020B0700000000000000" pitchFamily="34" charset="-120"/>
                <a:ea typeface="Adobe 繁黑體 Std B" panose="020B0700000000000000" pitchFamily="34" charset="-120"/>
              </a:rPr>
              <a:t>的</a:t>
            </a:r>
            <a:r>
              <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概念</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拿掉，孩子</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主動 </a:t>
            </a:r>
            <a:r>
              <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a:t>
            </a:r>
            <a:r>
              <a:rPr lang="zh-TW" altLang="en-US" dirty="0">
                <a:solidFill>
                  <a:srgbClr val="F901E7"/>
                </a:solidFill>
                <a:latin typeface="Adobe 繁黑體 Std B" panose="020B0700000000000000" pitchFamily="34" charset="-120"/>
                <a:ea typeface="Adobe 繁黑體 Std B" panose="020B0700000000000000" pitchFamily="34" charset="-120"/>
              </a:rPr>
              <a:t>戒</a:t>
            </a:r>
            <a:r>
              <a:rPr lang="zh-TW" altLang="en-US" dirty="0" smtClean="0">
                <a:solidFill>
                  <a:srgbClr val="F901E7"/>
                </a:solidFill>
                <a:latin typeface="Adobe 繁黑體 Std B" panose="020B0700000000000000" pitchFamily="34" charset="-120"/>
                <a:ea typeface="Adobe 繁黑體 Std B" panose="020B0700000000000000" pitchFamily="34" charset="-120"/>
              </a:rPr>
              <a:t>斷</a:t>
            </a:r>
            <a:r>
              <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 </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才</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是最重要的。</a:t>
            </a:r>
          </a:p>
        </p:txBody>
      </p:sp>
      <p:pic>
        <p:nvPicPr>
          <p:cNvPr id="4" name="圖片 3"/>
          <p:cNvPicPr>
            <a:picLocks noChangeAspect="1"/>
          </p:cNvPicPr>
          <p:nvPr/>
        </p:nvPicPr>
        <p:blipFill>
          <a:blip r:embed="rId2"/>
          <a:stretch>
            <a:fillRect/>
          </a:stretch>
        </p:blipFill>
        <p:spPr>
          <a:xfrm>
            <a:off x="838200" y="-667"/>
            <a:ext cx="707197" cy="1691355"/>
          </a:xfrm>
          <a:prstGeom prst="rect">
            <a:avLst/>
          </a:prstGeom>
        </p:spPr>
      </p:pic>
      <p:pic>
        <p:nvPicPr>
          <p:cNvPr id="5" name="圖片 4"/>
          <p:cNvPicPr>
            <a:picLocks noChangeAspect="1"/>
          </p:cNvPicPr>
          <p:nvPr/>
        </p:nvPicPr>
        <p:blipFill>
          <a:blip r:embed="rId3"/>
          <a:stretch>
            <a:fillRect/>
          </a:stretch>
        </p:blipFill>
        <p:spPr>
          <a:xfrm>
            <a:off x="9127448" y="3656834"/>
            <a:ext cx="2016821" cy="1995819"/>
          </a:xfrm>
          <a:prstGeom prst="rect">
            <a:avLst/>
          </a:prstGeom>
        </p:spPr>
      </p:pic>
    </p:spTree>
    <p:extLst>
      <p:ext uri="{BB962C8B-B14F-4D97-AF65-F5344CB8AC3E}">
        <p14:creationId xmlns:p14="http://schemas.microsoft.com/office/powerpoint/2010/main" val="946114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838200" y="1825625"/>
            <a:ext cx="5122025" cy="4351338"/>
          </a:xfrm>
        </p:spPr>
        <p:txBody>
          <a:bodyPr/>
          <a:lstStyle/>
          <a:p>
            <a:pPr algn="just">
              <a:lnSpc>
                <a:spcPct val="100000"/>
              </a:lnSpc>
            </a:pPr>
            <a:r>
              <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108</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年教育部發表了一份調查報告，結果顯示學生寒暑假使用網路的時間多於平時，最常進行的網路活動是網路遊戲；而國小</a:t>
            </a:r>
            <a:r>
              <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4</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a:t>
            </a:r>
            <a:r>
              <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6</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年級的學童，約兩成是網路成癮高危險群，到了國高中則高過兩成。</a:t>
            </a:r>
            <a:endPar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endParaRPr>
          </a:p>
        </p:txBody>
      </p:sp>
      <p:pic>
        <p:nvPicPr>
          <p:cNvPr id="5" name="圖片 4"/>
          <p:cNvPicPr>
            <a:picLocks noChangeAspect="1"/>
          </p:cNvPicPr>
          <p:nvPr/>
        </p:nvPicPr>
        <p:blipFill>
          <a:blip r:embed="rId2"/>
          <a:stretch>
            <a:fillRect/>
          </a:stretch>
        </p:blipFill>
        <p:spPr>
          <a:xfrm>
            <a:off x="6019184" y="1544762"/>
            <a:ext cx="6464531" cy="4632201"/>
          </a:xfrm>
          <a:prstGeom prst="rect">
            <a:avLst/>
          </a:prstGeom>
        </p:spPr>
      </p:pic>
      <p:pic>
        <p:nvPicPr>
          <p:cNvPr id="6" name="圖片 5"/>
          <p:cNvPicPr>
            <a:picLocks noChangeAspect="1"/>
          </p:cNvPicPr>
          <p:nvPr/>
        </p:nvPicPr>
        <p:blipFill>
          <a:blip r:embed="rId3"/>
          <a:stretch>
            <a:fillRect/>
          </a:stretch>
        </p:blipFill>
        <p:spPr>
          <a:xfrm>
            <a:off x="838200" y="-667"/>
            <a:ext cx="707197" cy="1691355"/>
          </a:xfrm>
          <a:prstGeom prst="rect">
            <a:avLst/>
          </a:prstGeom>
        </p:spPr>
      </p:pic>
      <p:sp>
        <p:nvSpPr>
          <p:cNvPr id="7" name="標題 1"/>
          <p:cNvSpPr>
            <a:spLocks noGrp="1"/>
          </p:cNvSpPr>
          <p:nvPr>
            <p:ph type="title"/>
          </p:nvPr>
        </p:nvSpPr>
        <p:spPr>
          <a:xfrm>
            <a:off x="1545396" y="365125"/>
            <a:ext cx="9808403" cy="1325563"/>
          </a:xfrm>
        </p:spPr>
        <p:txBody>
          <a:bodyPr/>
          <a:lstStyle/>
          <a:p>
            <a:r>
              <a:rPr lang="zh-TW" altLang="en-US" dirty="0" smtClean="0">
                <a:solidFill>
                  <a:srgbClr val="F901E7"/>
                </a:solidFill>
                <a:latin typeface="Adobe 繁黑體 Std B" panose="020B0700000000000000" pitchFamily="34" charset="-120"/>
                <a:ea typeface="Adobe 繁黑體 Std B" panose="020B0700000000000000" pitchFamily="34" charset="-120"/>
              </a:rPr>
              <a:t>親職諮詢</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上常被討論的困擾議題</a:t>
            </a:r>
            <a:endPar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endParaRPr>
          </a:p>
        </p:txBody>
      </p:sp>
      <p:sp>
        <p:nvSpPr>
          <p:cNvPr id="2" name="文字方塊 1"/>
          <p:cNvSpPr txBox="1"/>
          <p:nvPr/>
        </p:nvSpPr>
        <p:spPr>
          <a:xfrm>
            <a:off x="1100358" y="5234682"/>
            <a:ext cx="5209002" cy="1077218"/>
          </a:xfrm>
          <a:prstGeom prst="rect">
            <a:avLst/>
          </a:prstGeom>
          <a:noFill/>
        </p:spPr>
        <p:txBody>
          <a:bodyPr wrap="square" rtlCol="0">
            <a:spAutoFit/>
          </a:bodyPr>
          <a:lstStyle/>
          <a:p>
            <a:pPr algn="just"/>
            <a:r>
              <a:rPr lang="zh-TW" altLang="en-US" sz="1600" dirty="0">
                <a:solidFill>
                  <a:schemeClr val="tx1">
                    <a:lumMod val="65000"/>
                    <a:lumOff val="35000"/>
                  </a:schemeClr>
                </a:solidFill>
                <a:latin typeface="Adobe 繁黑體 Std B" panose="020B0700000000000000" pitchFamily="34" charset="-120"/>
                <a:ea typeface="Adobe 繁黑體 Std B" panose="020B0700000000000000" pitchFamily="34" charset="-120"/>
              </a:rPr>
              <a:t>根據由王智弘和多位</a:t>
            </a:r>
            <a:r>
              <a:rPr lang="zh-TW" altLang="en-US" sz="16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專家調查</a:t>
            </a:r>
            <a:r>
              <a:rPr lang="zh-TW" altLang="en-US" sz="1600" dirty="0">
                <a:solidFill>
                  <a:schemeClr val="tx1">
                    <a:lumMod val="65000"/>
                    <a:lumOff val="35000"/>
                  </a:schemeClr>
                </a:solidFill>
                <a:latin typeface="Adobe 繁黑體 Std B" panose="020B0700000000000000" pitchFamily="34" charset="-120"/>
                <a:ea typeface="Adobe 繁黑體 Std B" panose="020B0700000000000000" pitchFamily="34" charset="-120"/>
              </a:rPr>
              <a:t>，小學</a:t>
            </a:r>
            <a:r>
              <a:rPr lang="en-US" altLang="zh-TW" sz="1600" dirty="0">
                <a:solidFill>
                  <a:schemeClr val="tx1">
                    <a:lumMod val="65000"/>
                    <a:lumOff val="35000"/>
                  </a:schemeClr>
                </a:solidFill>
                <a:latin typeface="Adobe 繁黑體 Std B" panose="020B0700000000000000" pitchFamily="34" charset="-120"/>
                <a:ea typeface="Adobe 繁黑體 Std B" panose="020B0700000000000000" pitchFamily="34" charset="-120"/>
              </a:rPr>
              <a:t>3</a:t>
            </a:r>
            <a:r>
              <a:rPr lang="zh-TW" altLang="en-US" sz="1600" dirty="0">
                <a:solidFill>
                  <a:schemeClr val="tx1">
                    <a:lumMod val="65000"/>
                    <a:lumOff val="35000"/>
                  </a:schemeClr>
                </a:solidFill>
                <a:latin typeface="Adobe 繁黑體 Std B" panose="020B0700000000000000" pitchFamily="34" charset="-120"/>
                <a:ea typeface="Adobe 繁黑體 Std B" panose="020B0700000000000000" pitchFamily="34" charset="-120"/>
              </a:rPr>
              <a:t>到</a:t>
            </a:r>
            <a:r>
              <a:rPr lang="en-US" altLang="zh-TW" sz="1600" dirty="0">
                <a:solidFill>
                  <a:schemeClr val="tx1">
                    <a:lumMod val="65000"/>
                    <a:lumOff val="35000"/>
                  </a:schemeClr>
                </a:solidFill>
                <a:latin typeface="Adobe 繁黑體 Std B" panose="020B0700000000000000" pitchFamily="34" charset="-120"/>
                <a:ea typeface="Adobe 繁黑體 Std B" panose="020B0700000000000000" pitchFamily="34" charset="-120"/>
              </a:rPr>
              <a:t>6</a:t>
            </a:r>
            <a:r>
              <a:rPr lang="zh-TW" altLang="en-US" sz="1600" dirty="0">
                <a:solidFill>
                  <a:schemeClr val="tx1">
                    <a:lumMod val="65000"/>
                    <a:lumOff val="35000"/>
                  </a:schemeClr>
                </a:solidFill>
                <a:latin typeface="Adobe 繁黑體 Std B" panose="020B0700000000000000" pitchFamily="34" charset="-120"/>
                <a:ea typeface="Adobe 繁黑體 Std B" panose="020B0700000000000000" pitchFamily="34" charset="-120"/>
              </a:rPr>
              <a:t>年級的網路成癮盛行率為</a:t>
            </a:r>
            <a:r>
              <a:rPr lang="en-US" altLang="zh-TW" sz="1600" dirty="0">
                <a:solidFill>
                  <a:schemeClr val="tx1">
                    <a:lumMod val="65000"/>
                    <a:lumOff val="35000"/>
                  </a:schemeClr>
                </a:solidFill>
                <a:latin typeface="Adobe 繁黑體 Std B" panose="020B0700000000000000" pitchFamily="34" charset="-120"/>
                <a:ea typeface="Adobe 繁黑體 Std B" panose="020B0700000000000000" pitchFamily="34" charset="-120"/>
              </a:rPr>
              <a:t>18.8%</a:t>
            </a:r>
            <a:r>
              <a:rPr lang="zh-TW" altLang="en-US" sz="1600" dirty="0">
                <a:solidFill>
                  <a:schemeClr val="tx1">
                    <a:lumMod val="65000"/>
                    <a:lumOff val="35000"/>
                  </a:schemeClr>
                </a:solidFill>
                <a:latin typeface="Adobe 繁黑體 Std B" panose="020B0700000000000000" pitchFamily="34" charset="-120"/>
                <a:ea typeface="Adobe 繁黑體 Std B" panose="020B0700000000000000" pitchFamily="34" charset="-120"/>
              </a:rPr>
              <a:t>，國、高中為</a:t>
            </a:r>
            <a:r>
              <a:rPr lang="en-US" altLang="zh-TW" sz="1600" dirty="0">
                <a:solidFill>
                  <a:schemeClr val="tx1">
                    <a:lumMod val="65000"/>
                    <a:lumOff val="35000"/>
                  </a:schemeClr>
                </a:solidFill>
                <a:latin typeface="Adobe 繁黑體 Std B" panose="020B0700000000000000" pitchFamily="34" charset="-120"/>
                <a:ea typeface="Adobe 繁黑體 Std B" panose="020B0700000000000000" pitchFamily="34" charset="-120"/>
              </a:rPr>
              <a:t>20.2%</a:t>
            </a:r>
            <a:r>
              <a:rPr lang="zh-TW" altLang="en-US" sz="1600" dirty="0">
                <a:solidFill>
                  <a:schemeClr val="tx1">
                    <a:lumMod val="65000"/>
                    <a:lumOff val="35000"/>
                  </a:schemeClr>
                </a:solidFill>
                <a:latin typeface="Adobe 繁黑體 Std B" panose="020B0700000000000000" pitchFamily="34" charset="-120"/>
                <a:ea typeface="Adobe 繁黑體 Std B" panose="020B0700000000000000" pitchFamily="34" charset="-120"/>
              </a:rPr>
              <a:t>，大學則為</a:t>
            </a:r>
            <a:r>
              <a:rPr lang="en-US" altLang="zh-TW" sz="1600" dirty="0">
                <a:solidFill>
                  <a:schemeClr val="tx1">
                    <a:lumMod val="65000"/>
                    <a:lumOff val="35000"/>
                  </a:schemeClr>
                </a:solidFill>
                <a:latin typeface="Adobe 繁黑體 Std B" panose="020B0700000000000000" pitchFamily="34" charset="-120"/>
                <a:ea typeface="Adobe 繁黑體 Std B" panose="020B0700000000000000" pitchFamily="34" charset="-120"/>
              </a:rPr>
              <a:t>20.3%</a:t>
            </a:r>
            <a:r>
              <a:rPr lang="zh-TW" altLang="en-US" sz="1600" dirty="0">
                <a:solidFill>
                  <a:schemeClr val="tx1">
                    <a:lumMod val="65000"/>
                    <a:lumOff val="35000"/>
                  </a:schemeClr>
                </a:solidFill>
                <a:latin typeface="Adobe 繁黑體 Std B" panose="020B0700000000000000" pitchFamily="34" charset="-120"/>
                <a:ea typeface="Adobe 繁黑體 Std B" panose="020B0700000000000000" pitchFamily="34" charset="-120"/>
              </a:rPr>
              <a:t>，平均每</a:t>
            </a:r>
            <a:r>
              <a:rPr lang="en-US" altLang="zh-TW" sz="1600" dirty="0">
                <a:solidFill>
                  <a:schemeClr val="tx1">
                    <a:lumMod val="65000"/>
                    <a:lumOff val="35000"/>
                  </a:schemeClr>
                </a:solidFill>
                <a:latin typeface="Adobe 繁黑體 Std B" panose="020B0700000000000000" pitchFamily="34" charset="-120"/>
                <a:ea typeface="Adobe 繁黑體 Std B" panose="020B0700000000000000" pitchFamily="34" charset="-120"/>
              </a:rPr>
              <a:t>5</a:t>
            </a:r>
            <a:r>
              <a:rPr lang="zh-TW" altLang="en-US" sz="1600" dirty="0">
                <a:solidFill>
                  <a:schemeClr val="tx1">
                    <a:lumMod val="65000"/>
                    <a:lumOff val="35000"/>
                  </a:schemeClr>
                </a:solidFill>
                <a:latin typeface="Adobe 繁黑體 Std B" panose="020B0700000000000000" pitchFamily="34" charset="-120"/>
                <a:ea typeface="Adobe 繁黑體 Std B" panose="020B0700000000000000" pitchFamily="34" charset="-120"/>
              </a:rPr>
              <a:t>個人就有</a:t>
            </a:r>
            <a:r>
              <a:rPr lang="en-US" altLang="zh-TW" sz="1600" dirty="0">
                <a:solidFill>
                  <a:schemeClr val="tx1">
                    <a:lumMod val="65000"/>
                    <a:lumOff val="35000"/>
                  </a:schemeClr>
                </a:solidFill>
                <a:latin typeface="Adobe 繁黑體 Std B" panose="020B0700000000000000" pitchFamily="34" charset="-120"/>
                <a:ea typeface="Adobe 繁黑體 Std B" panose="020B0700000000000000" pitchFamily="34" charset="-120"/>
              </a:rPr>
              <a:t>1</a:t>
            </a:r>
            <a:r>
              <a:rPr lang="zh-TW" altLang="en-US" sz="1600" dirty="0">
                <a:solidFill>
                  <a:schemeClr val="tx1">
                    <a:lumMod val="65000"/>
                    <a:lumOff val="35000"/>
                  </a:schemeClr>
                </a:solidFill>
                <a:latin typeface="Adobe 繁黑體 Std B" panose="020B0700000000000000" pitchFamily="34" charset="-120"/>
                <a:ea typeface="Adobe 繁黑體 Std B" panose="020B0700000000000000" pitchFamily="34" charset="-120"/>
              </a:rPr>
              <a:t>人網路成癮。「這代表</a:t>
            </a:r>
            <a:r>
              <a:rPr lang="en-US" altLang="zh-TW" sz="1600" dirty="0">
                <a:solidFill>
                  <a:schemeClr val="tx1">
                    <a:lumMod val="65000"/>
                    <a:lumOff val="35000"/>
                  </a:schemeClr>
                </a:solidFill>
                <a:latin typeface="Adobe 繁黑體 Std B" panose="020B0700000000000000" pitchFamily="34" charset="-120"/>
                <a:ea typeface="Adobe 繁黑體 Std B" panose="020B0700000000000000" pitchFamily="34" charset="-120"/>
              </a:rPr>
              <a:t>5</a:t>
            </a:r>
            <a:r>
              <a:rPr lang="zh-TW" altLang="en-US" sz="1600" dirty="0">
                <a:solidFill>
                  <a:schemeClr val="tx1">
                    <a:lumMod val="65000"/>
                    <a:lumOff val="35000"/>
                  </a:schemeClr>
                </a:solidFill>
                <a:latin typeface="Adobe 繁黑體 Std B" panose="020B0700000000000000" pitchFamily="34" charset="-120"/>
                <a:ea typeface="Adobe 繁黑體 Std B" panose="020B0700000000000000" pitchFamily="34" charset="-120"/>
              </a:rPr>
              <a:t>個人中就有一人可能需要心理諮商或心理治療的</a:t>
            </a:r>
            <a:r>
              <a:rPr lang="zh-TW" altLang="en-US" sz="16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協助」。</a:t>
            </a:r>
            <a:r>
              <a:rPr lang="en-US" altLang="zh-TW" sz="16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2019/06</a:t>
            </a:r>
            <a:endParaRPr lang="zh-TW" altLang="en-US" sz="1600" dirty="0">
              <a:solidFill>
                <a:schemeClr val="tx1">
                  <a:lumMod val="65000"/>
                  <a:lumOff val="35000"/>
                </a:schemeClr>
              </a:solidFill>
              <a:latin typeface="Adobe 繁黑體 Std B" panose="020B0700000000000000" pitchFamily="34" charset="-120"/>
              <a:ea typeface="Adobe 繁黑體 Std B" panose="020B0700000000000000" pitchFamily="34" charset="-120"/>
            </a:endParaRPr>
          </a:p>
        </p:txBody>
      </p:sp>
    </p:spTree>
    <p:extLst>
      <p:ext uri="{BB962C8B-B14F-4D97-AF65-F5344CB8AC3E}">
        <p14:creationId xmlns:p14="http://schemas.microsoft.com/office/powerpoint/2010/main" val="2728685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45920" y="365125"/>
            <a:ext cx="9707880" cy="1325563"/>
          </a:xfrm>
        </p:spPr>
        <p:txBody>
          <a:bodyPr/>
          <a:lstStyle/>
          <a:p>
            <a:r>
              <a:rPr lang="zh-TW" altLang="en-US" dirty="0" smtClean="0">
                <a:solidFill>
                  <a:srgbClr val="F901E7"/>
                </a:solidFill>
                <a:latin typeface="Adobe 繁黑體 Std B" panose="020B0700000000000000" pitchFamily="34" charset="-120"/>
                <a:ea typeface="Adobe 繁黑體 Std B" panose="020B0700000000000000" pitchFamily="34" charset="-120"/>
              </a:rPr>
              <a:t>親職</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的困境</a:t>
            </a:r>
            <a:endParaRPr lang="zh-TW" altLang="en-US" dirty="0"/>
          </a:p>
        </p:txBody>
      </p:sp>
      <p:sp>
        <p:nvSpPr>
          <p:cNvPr id="3" name="內容版面配置區 2"/>
          <p:cNvSpPr>
            <a:spLocks noGrp="1"/>
          </p:cNvSpPr>
          <p:nvPr>
            <p:ph idx="1"/>
          </p:nvPr>
        </p:nvSpPr>
        <p:spPr>
          <a:xfrm>
            <a:off x="838200" y="1825625"/>
            <a:ext cx="10515600" cy="1757160"/>
          </a:xfrm>
        </p:spPr>
        <p:txBody>
          <a:bodyPr/>
          <a:lstStyle/>
          <a:p>
            <a:pPr>
              <a:lnSpc>
                <a:spcPct val="100000"/>
              </a:lnSpc>
            </a:pP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家長首先要去了解孩子到底</a:t>
            </a:r>
            <a:r>
              <a:rPr lang="zh-TW" altLang="en-US" dirty="0" smtClean="0">
                <a:solidFill>
                  <a:srgbClr val="F901E7"/>
                </a:solidFill>
                <a:latin typeface="Adobe 繁黑體 Std B" panose="020B0700000000000000" pitchFamily="34" charset="-120"/>
                <a:ea typeface="Adobe 繁黑體 Std B" panose="020B0700000000000000" pitchFamily="34" charset="-120"/>
              </a:rPr>
              <a:t>為什麼沈迷</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，或</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是</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把網路當成重要不可替代的活動管道。</a:t>
            </a:r>
            <a:endPar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endParaRPr>
          </a:p>
          <a:p>
            <a:pPr>
              <a:lnSpc>
                <a:spcPct val="100000"/>
              </a:lnSpc>
            </a:pP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從實務經驗中，發現孩子</a:t>
            </a:r>
            <a:r>
              <a:rPr lang="zh-TW" altLang="en-US" dirty="0" smtClean="0">
                <a:solidFill>
                  <a:srgbClr val="F901E7"/>
                </a:solidFill>
                <a:latin typeface="Adobe 繁黑體 Std B" panose="020B0700000000000000" pitchFamily="34" charset="-120"/>
                <a:ea typeface="Adobe 繁黑體 Std B" panose="020B0700000000000000" pitchFamily="34" charset="-120"/>
              </a:rPr>
              <a:t>沈迷於網路</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有下列幾項原因。</a:t>
            </a:r>
            <a:endPar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endParaRPr>
          </a:p>
        </p:txBody>
      </p:sp>
      <p:pic>
        <p:nvPicPr>
          <p:cNvPr id="4" name="圖片 3"/>
          <p:cNvPicPr>
            <a:picLocks noChangeAspect="1"/>
          </p:cNvPicPr>
          <p:nvPr/>
        </p:nvPicPr>
        <p:blipFill>
          <a:blip r:embed="rId2"/>
          <a:stretch>
            <a:fillRect/>
          </a:stretch>
        </p:blipFill>
        <p:spPr>
          <a:xfrm>
            <a:off x="838200" y="-667"/>
            <a:ext cx="707197" cy="1691355"/>
          </a:xfrm>
          <a:prstGeom prst="rect">
            <a:avLst/>
          </a:prstGeom>
        </p:spPr>
      </p:pic>
      <p:pic>
        <p:nvPicPr>
          <p:cNvPr id="6" name="圖片 5"/>
          <p:cNvPicPr>
            <a:picLocks noChangeAspect="1"/>
          </p:cNvPicPr>
          <p:nvPr/>
        </p:nvPicPr>
        <p:blipFill rotWithShape="1">
          <a:blip r:embed="rId3"/>
          <a:srcRect t="21234" r="53884" b="24660"/>
          <a:stretch/>
        </p:blipFill>
        <p:spPr>
          <a:xfrm>
            <a:off x="0" y="5079076"/>
            <a:ext cx="1853738" cy="1221971"/>
          </a:xfrm>
          <a:prstGeom prst="rect">
            <a:avLst/>
          </a:prstGeom>
        </p:spPr>
      </p:pic>
      <p:pic>
        <p:nvPicPr>
          <p:cNvPr id="7" name="圖片 6"/>
          <p:cNvPicPr>
            <a:picLocks noChangeAspect="1"/>
          </p:cNvPicPr>
          <p:nvPr/>
        </p:nvPicPr>
        <p:blipFill>
          <a:blip r:embed="rId4"/>
          <a:stretch>
            <a:fillRect/>
          </a:stretch>
        </p:blipFill>
        <p:spPr>
          <a:xfrm>
            <a:off x="8948618" y="3426776"/>
            <a:ext cx="2989875" cy="2678900"/>
          </a:xfrm>
          <a:prstGeom prst="rect">
            <a:avLst/>
          </a:prstGeom>
        </p:spPr>
      </p:pic>
    </p:spTree>
    <p:extLst>
      <p:ext uri="{BB962C8B-B14F-4D97-AF65-F5344CB8AC3E}">
        <p14:creationId xmlns:p14="http://schemas.microsoft.com/office/powerpoint/2010/main" val="134660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45396" y="365125"/>
            <a:ext cx="9808403" cy="1325563"/>
          </a:xfrm>
        </p:spPr>
        <p:txBody>
          <a:bodyPr/>
          <a:lstStyle/>
          <a:p>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孩子離不開網路的</a:t>
            </a:r>
            <a:r>
              <a:rPr lang="en-US" altLang="zh-TW" sz="6000" dirty="0" smtClean="0">
                <a:solidFill>
                  <a:srgbClr val="F901E7"/>
                </a:solidFill>
                <a:latin typeface="Adobe 繁黑體 Std B" panose="020B0700000000000000" pitchFamily="34" charset="-120"/>
                <a:ea typeface="Adobe 繁黑體 Std B" panose="020B0700000000000000" pitchFamily="34" charset="-120"/>
              </a:rPr>
              <a:t>7</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大原因</a:t>
            </a:r>
            <a:endPar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endParaRPr>
          </a:p>
        </p:txBody>
      </p:sp>
      <p:sp>
        <p:nvSpPr>
          <p:cNvPr id="3" name="內容版面配置區 2"/>
          <p:cNvSpPr>
            <a:spLocks noGrp="1"/>
          </p:cNvSpPr>
          <p:nvPr>
            <p:ph idx="1"/>
          </p:nvPr>
        </p:nvSpPr>
        <p:spPr>
          <a:xfrm>
            <a:off x="838200" y="1825625"/>
            <a:ext cx="7881851" cy="4351338"/>
          </a:xfrm>
        </p:spPr>
        <p:txBody>
          <a:bodyPr/>
          <a:lstStyle/>
          <a:p>
            <a:pPr marL="0" indent="0">
              <a:buNone/>
            </a:pP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一、網路世界千奇百怪很刺激，有無止境的挑戰。</a:t>
            </a:r>
            <a:endPar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endParaRPr>
          </a:p>
          <a:p>
            <a:pPr marL="0" indent="0">
              <a:buNone/>
            </a:pP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二、課業無聊、缺乏重心。</a:t>
            </a:r>
            <a:endPar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endParaRPr>
          </a:p>
          <a:p>
            <a:pPr marL="0" indent="0">
              <a:buNone/>
            </a:pP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三、生活中缺乏成就感。</a:t>
            </a:r>
            <a:endPar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endParaRPr>
          </a:p>
          <a:p>
            <a:pPr marL="0" indent="0">
              <a:buNone/>
            </a:pP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四、在生活中缺乏掌控感。</a:t>
            </a:r>
            <a:endPar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endParaRPr>
          </a:p>
          <a:p>
            <a:pPr marL="0" indent="0">
              <a:buNone/>
            </a:pP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五、人際關係挫折，同儕互動有困難。</a:t>
            </a:r>
            <a:endPar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endParaRPr>
          </a:p>
          <a:p>
            <a:pPr marL="0" indent="0">
              <a:buNone/>
            </a:pP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六、自我管理有困難。</a:t>
            </a:r>
            <a:endPar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endParaRPr>
          </a:p>
          <a:p>
            <a:pPr marL="0" indent="0">
              <a:buNone/>
            </a:pP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七、特殊的生理特質。</a:t>
            </a:r>
            <a:endPar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endParaRPr>
          </a:p>
          <a:p>
            <a:pPr marL="0" indent="0">
              <a:buNone/>
            </a:pPr>
            <a:endParaRPr lang="zh-TW" altLang="en-US" dirty="0"/>
          </a:p>
        </p:txBody>
      </p:sp>
      <p:pic>
        <p:nvPicPr>
          <p:cNvPr id="4" name="圖片 3"/>
          <p:cNvPicPr>
            <a:picLocks noChangeAspect="1"/>
          </p:cNvPicPr>
          <p:nvPr/>
        </p:nvPicPr>
        <p:blipFill>
          <a:blip r:embed="rId2"/>
          <a:stretch>
            <a:fillRect/>
          </a:stretch>
        </p:blipFill>
        <p:spPr>
          <a:xfrm>
            <a:off x="838200" y="-667"/>
            <a:ext cx="707197" cy="1691355"/>
          </a:xfrm>
          <a:prstGeom prst="rect">
            <a:avLst/>
          </a:prstGeom>
        </p:spPr>
      </p:pic>
      <p:pic>
        <p:nvPicPr>
          <p:cNvPr id="6" name="圖片 5"/>
          <p:cNvPicPr>
            <a:picLocks noChangeAspect="1"/>
          </p:cNvPicPr>
          <p:nvPr/>
        </p:nvPicPr>
        <p:blipFill>
          <a:blip r:embed="rId3"/>
          <a:stretch>
            <a:fillRect/>
          </a:stretch>
        </p:blipFill>
        <p:spPr>
          <a:xfrm>
            <a:off x="8107090" y="2902657"/>
            <a:ext cx="2826361" cy="2833123"/>
          </a:xfrm>
          <a:prstGeom prst="rect">
            <a:avLst/>
          </a:prstGeom>
        </p:spPr>
      </p:pic>
    </p:spTree>
    <p:extLst>
      <p:ext uri="{BB962C8B-B14F-4D97-AF65-F5344CB8AC3E}">
        <p14:creationId xmlns:p14="http://schemas.microsoft.com/office/powerpoint/2010/main" val="233158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04356" y="365125"/>
            <a:ext cx="9749444" cy="1325563"/>
          </a:xfrm>
        </p:spPr>
        <p:txBody>
          <a:bodyPr>
            <a:normAutofit/>
          </a:bodyPr>
          <a:lstStyle/>
          <a:p>
            <a:r>
              <a:rPr lang="zh-TW" altLang="en-US" sz="4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一</a:t>
            </a:r>
            <a:r>
              <a:rPr lang="zh-TW" altLang="en-US" sz="4000" dirty="0">
                <a:solidFill>
                  <a:schemeClr val="tx1">
                    <a:lumMod val="65000"/>
                    <a:lumOff val="35000"/>
                  </a:schemeClr>
                </a:solidFill>
                <a:latin typeface="Adobe 繁黑體 Std B" panose="020B0700000000000000" pitchFamily="34" charset="-120"/>
                <a:ea typeface="Adobe 繁黑體 Std B" panose="020B0700000000000000" pitchFamily="34" charset="-120"/>
              </a:rPr>
              <a:t>、</a:t>
            </a:r>
            <a:r>
              <a:rPr lang="zh-TW" altLang="en-US" sz="4000" dirty="0" smtClean="0">
                <a:solidFill>
                  <a:srgbClr val="F901E7"/>
                </a:solidFill>
                <a:latin typeface="Adobe 繁黑體 Std B" panose="020B0700000000000000" pitchFamily="34" charset="-120"/>
                <a:ea typeface="Adobe 繁黑體 Std B" panose="020B0700000000000000" pitchFamily="34" charset="-120"/>
              </a:rPr>
              <a:t>網路世界</a:t>
            </a:r>
            <a:r>
              <a:rPr lang="zh-TW" altLang="en-US" sz="4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千奇百怪很刺激</a:t>
            </a:r>
            <a:endParaRPr lang="zh-TW" altLang="en-US" sz="4000" dirty="0"/>
          </a:p>
        </p:txBody>
      </p:sp>
      <p:pic>
        <p:nvPicPr>
          <p:cNvPr id="4" name="圖片 3"/>
          <p:cNvPicPr>
            <a:picLocks noChangeAspect="1"/>
          </p:cNvPicPr>
          <p:nvPr/>
        </p:nvPicPr>
        <p:blipFill>
          <a:blip r:embed="rId2"/>
          <a:stretch>
            <a:fillRect/>
          </a:stretch>
        </p:blipFill>
        <p:spPr>
          <a:xfrm>
            <a:off x="838200" y="-667"/>
            <a:ext cx="707197" cy="1691355"/>
          </a:xfrm>
          <a:prstGeom prst="rect">
            <a:avLst/>
          </a:prstGeom>
        </p:spPr>
      </p:pic>
      <p:sp>
        <p:nvSpPr>
          <p:cNvPr id="8" name="內容版面配置區 7"/>
          <p:cNvSpPr>
            <a:spLocks noGrp="1"/>
          </p:cNvSpPr>
          <p:nvPr>
            <p:ph idx="1"/>
          </p:nvPr>
        </p:nvSpPr>
        <p:spPr>
          <a:xfrm>
            <a:off x="838201" y="1825625"/>
            <a:ext cx="6019800" cy="4351338"/>
          </a:xfrm>
        </p:spPr>
        <p:txBody>
          <a:bodyPr/>
          <a:lstStyle/>
          <a:p>
            <a:pPr algn="just">
              <a:lnSpc>
                <a:spcPct val="100000"/>
              </a:lnSpc>
            </a:pP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有無止境的挑戰：日新月異、推陳出新的遊戲內容或交友平台，擁有一股強大的吸力，讓追求挑戰及新鮮感的孩子找到滿足來源。隨著內容不斷地更新，孩子也無法自制地像吸盤一樣的黏著在電腦前，享受著新的刺激。</a:t>
            </a:r>
            <a:endPar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endParaRPr>
          </a:p>
        </p:txBody>
      </p:sp>
      <p:pic>
        <p:nvPicPr>
          <p:cNvPr id="9" name="圖片 8"/>
          <p:cNvPicPr>
            <a:picLocks noChangeAspect="1"/>
          </p:cNvPicPr>
          <p:nvPr/>
        </p:nvPicPr>
        <p:blipFill>
          <a:blip r:embed="rId3"/>
          <a:stretch>
            <a:fillRect/>
          </a:stretch>
        </p:blipFill>
        <p:spPr>
          <a:xfrm>
            <a:off x="7148945" y="1914005"/>
            <a:ext cx="4033900" cy="2258984"/>
          </a:xfrm>
          <a:prstGeom prst="rect">
            <a:avLst/>
          </a:prstGeom>
        </p:spPr>
      </p:pic>
      <p:pic>
        <p:nvPicPr>
          <p:cNvPr id="11" name="圖片 10"/>
          <p:cNvPicPr>
            <a:picLocks noChangeAspect="1"/>
          </p:cNvPicPr>
          <p:nvPr/>
        </p:nvPicPr>
        <p:blipFill>
          <a:blip r:embed="rId4"/>
          <a:stretch>
            <a:fillRect/>
          </a:stretch>
        </p:blipFill>
        <p:spPr>
          <a:xfrm>
            <a:off x="7148945" y="4261369"/>
            <a:ext cx="4033866" cy="2216410"/>
          </a:xfrm>
          <a:prstGeom prst="rect">
            <a:avLst/>
          </a:prstGeom>
        </p:spPr>
      </p:pic>
    </p:spTree>
    <p:extLst>
      <p:ext uri="{BB962C8B-B14F-4D97-AF65-F5344CB8AC3E}">
        <p14:creationId xmlns:p14="http://schemas.microsoft.com/office/powerpoint/2010/main" val="2977680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45397" y="365125"/>
            <a:ext cx="6958523" cy="1325563"/>
          </a:xfrm>
        </p:spPr>
        <p:txBody>
          <a:bodyPr>
            <a:normAutofit/>
          </a:bodyPr>
          <a:lstStyle/>
          <a:p>
            <a:r>
              <a:rPr lang="zh-TW" altLang="en-US" sz="4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二、課業</a:t>
            </a:r>
            <a:r>
              <a:rPr lang="zh-TW" altLang="en-US" sz="4000" dirty="0" smtClean="0">
                <a:solidFill>
                  <a:srgbClr val="F901E7"/>
                </a:solidFill>
                <a:latin typeface="Adobe 繁黑體 Std B" panose="020B0700000000000000" pitchFamily="34" charset="-120"/>
                <a:ea typeface="Adobe 繁黑體 Std B" panose="020B0700000000000000" pitchFamily="34" charset="-120"/>
              </a:rPr>
              <a:t>無聊</a:t>
            </a:r>
            <a:r>
              <a:rPr lang="zh-TW" altLang="en-US" sz="4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、缺乏重心。</a:t>
            </a:r>
            <a:endParaRPr lang="zh-TW" altLang="en-US" sz="4000" dirty="0">
              <a:solidFill>
                <a:schemeClr val="tx1">
                  <a:lumMod val="65000"/>
                  <a:lumOff val="35000"/>
                </a:schemeClr>
              </a:solidFill>
              <a:latin typeface="Adobe 繁黑體 Std B" panose="020B0700000000000000" pitchFamily="34" charset="-120"/>
              <a:ea typeface="Adobe 繁黑體 Std B" panose="020B0700000000000000" pitchFamily="34" charset="-120"/>
            </a:endParaRPr>
          </a:p>
        </p:txBody>
      </p:sp>
      <p:sp>
        <p:nvSpPr>
          <p:cNvPr id="3" name="內容版面配置區 2"/>
          <p:cNvSpPr>
            <a:spLocks noGrp="1"/>
          </p:cNvSpPr>
          <p:nvPr>
            <p:ph idx="1"/>
          </p:nvPr>
        </p:nvSpPr>
        <p:spPr>
          <a:xfrm>
            <a:off x="838200" y="1825625"/>
            <a:ext cx="6136178" cy="4351338"/>
          </a:xfrm>
        </p:spPr>
        <p:txBody>
          <a:bodyPr/>
          <a:lstStyle/>
          <a:p>
            <a:pPr algn="just">
              <a:lnSpc>
                <a:spcPct val="100000"/>
              </a:lnSpc>
            </a:pP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很多孩子下課後回到家極為孤單，既沒有玩伴，又沒有特別的興趣嗜好。無事可做的他們，最好的陪伴者從</a:t>
            </a:r>
            <a:r>
              <a:rPr lang="zh-TW" altLang="en-US" dirty="0" smtClean="0">
                <a:solidFill>
                  <a:srgbClr val="F901E7"/>
                </a:solidFill>
                <a:latin typeface="Adobe 繁黑體 Std B" panose="020B0700000000000000" pitchFamily="34" charset="-120"/>
                <a:ea typeface="Adobe 繁黑體 Std B" panose="020B0700000000000000" pitchFamily="34" charset="-120"/>
              </a:rPr>
              <a:t>電視變成了電腦</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a:t>
            </a:r>
            <a:endPar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endParaRPr>
          </a:p>
          <a:p>
            <a:pPr algn="just">
              <a:lnSpc>
                <a:spcPct val="100000"/>
              </a:lnSpc>
            </a:pP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電腦、手機的互動性與刺激感讓孩子深覺有趣，不感無聊，慢慢地便成了他們生活的重心。</a:t>
            </a:r>
            <a:endPar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endParaRPr>
          </a:p>
        </p:txBody>
      </p:sp>
      <p:pic>
        <p:nvPicPr>
          <p:cNvPr id="4" name="圖片 3"/>
          <p:cNvPicPr>
            <a:picLocks noChangeAspect="1"/>
          </p:cNvPicPr>
          <p:nvPr/>
        </p:nvPicPr>
        <p:blipFill>
          <a:blip r:embed="rId2"/>
          <a:stretch>
            <a:fillRect/>
          </a:stretch>
        </p:blipFill>
        <p:spPr>
          <a:xfrm>
            <a:off x="838200" y="-667"/>
            <a:ext cx="707197" cy="1691355"/>
          </a:xfrm>
          <a:prstGeom prst="rect">
            <a:avLst/>
          </a:prstGeom>
        </p:spPr>
      </p:pic>
      <p:pic>
        <p:nvPicPr>
          <p:cNvPr id="5" name="圖片 4"/>
          <p:cNvPicPr>
            <a:picLocks noChangeAspect="1"/>
          </p:cNvPicPr>
          <p:nvPr/>
        </p:nvPicPr>
        <p:blipFill>
          <a:blip r:embed="rId3"/>
          <a:stretch>
            <a:fillRect/>
          </a:stretch>
        </p:blipFill>
        <p:spPr>
          <a:xfrm>
            <a:off x="8138160" y="2056480"/>
            <a:ext cx="2514250" cy="2507207"/>
          </a:xfrm>
          <a:prstGeom prst="rect">
            <a:avLst/>
          </a:prstGeom>
        </p:spPr>
      </p:pic>
    </p:spTree>
    <p:extLst>
      <p:ext uri="{BB962C8B-B14F-4D97-AF65-F5344CB8AC3E}">
        <p14:creationId xmlns:p14="http://schemas.microsoft.com/office/powerpoint/2010/main" val="275036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54232" y="365125"/>
            <a:ext cx="9699567" cy="1325563"/>
          </a:xfrm>
        </p:spPr>
        <p:txBody>
          <a:bodyPr>
            <a:normAutofit/>
          </a:bodyPr>
          <a:lstStyle/>
          <a:p>
            <a:pPr marL="0" indent="0"/>
            <a:r>
              <a:rPr lang="zh-TW" altLang="en-US" sz="4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三、生活中缺乏</a:t>
            </a:r>
            <a:r>
              <a:rPr lang="zh-TW" altLang="en-US" sz="4000" dirty="0" smtClean="0">
                <a:solidFill>
                  <a:srgbClr val="F901E7"/>
                </a:solidFill>
                <a:latin typeface="Adobe 繁黑體 Std B" panose="020B0700000000000000" pitchFamily="34" charset="-120"/>
                <a:ea typeface="Adobe 繁黑體 Std B" panose="020B0700000000000000" pitchFamily="34" charset="-120"/>
              </a:rPr>
              <a:t>成就感</a:t>
            </a:r>
            <a:r>
              <a:rPr lang="zh-TW" altLang="en-US" sz="4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a:t>
            </a:r>
            <a:endParaRPr lang="en-US" altLang="zh-TW" sz="4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endParaRPr>
          </a:p>
        </p:txBody>
      </p:sp>
      <p:sp>
        <p:nvSpPr>
          <p:cNvPr id="3" name="內容版面配置區 2"/>
          <p:cNvSpPr>
            <a:spLocks noGrp="1"/>
          </p:cNvSpPr>
          <p:nvPr>
            <p:ph idx="1"/>
          </p:nvPr>
        </p:nvSpPr>
        <p:spPr>
          <a:xfrm>
            <a:off x="838200" y="1825624"/>
            <a:ext cx="6842760" cy="4940935"/>
          </a:xfrm>
        </p:spPr>
        <p:txBody>
          <a:bodyPr>
            <a:normAutofit/>
          </a:bodyPr>
          <a:lstStyle/>
          <a:p>
            <a:pPr algn="just">
              <a:lnSpc>
                <a:spcPct val="100000"/>
              </a:lnSpc>
            </a:pP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很多高年級或國中的孩子們常會遇到的狀況。成績為唯一成就感來源的孩子，課業越來越繁重，對自己的滿意度下降，頓失成就感的他們，把網路的過關遊戲當成了成就感來源的重要依靠，也當成了逃避壓力的出口。</a:t>
            </a:r>
            <a:endPar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endParaRPr>
          </a:p>
          <a:p>
            <a:pPr algn="just">
              <a:lnSpc>
                <a:spcPct val="100000"/>
              </a:lnSpc>
            </a:pP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在現實中極不起眼的孩子，在</a:t>
            </a:r>
            <a:r>
              <a:rPr lang="zh-TW" altLang="en-US" dirty="0" smtClean="0">
                <a:solidFill>
                  <a:srgbClr val="F901E7"/>
                </a:solidFill>
                <a:latin typeface="Adobe 繁黑體 Std B" panose="020B0700000000000000" pitchFamily="34" charset="-120"/>
                <a:ea typeface="Adobe 繁黑體 Std B" panose="020B0700000000000000" pitchFamily="34" charset="-120"/>
              </a:rPr>
              <a:t>網路世界中</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可能是了不起的大英雄，這種優越感在現實層面上是很難擁有的，要他們捨棄這種虛擬的感覺將很困難。</a:t>
            </a:r>
            <a:endPar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endParaRPr>
          </a:p>
        </p:txBody>
      </p:sp>
      <p:pic>
        <p:nvPicPr>
          <p:cNvPr id="4" name="圖片 3"/>
          <p:cNvPicPr>
            <a:picLocks noChangeAspect="1"/>
          </p:cNvPicPr>
          <p:nvPr/>
        </p:nvPicPr>
        <p:blipFill>
          <a:blip r:embed="rId2"/>
          <a:stretch>
            <a:fillRect/>
          </a:stretch>
        </p:blipFill>
        <p:spPr>
          <a:xfrm>
            <a:off x="838200" y="-667"/>
            <a:ext cx="707197" cy="1691355"/>
          </a:xfrm>
          <a:prstGeom prst="rect">
            <a:avLst/>
          </a:prstGeom>
        </p:spPr>
      </p:pic>
      <p:pic>
        <p:nvPicPr>
          <p:cNvPr id="6" name="圖片 5"/>
          <p:cNvPicPr>
            <a:picLocks noChangeAspect="1"/>
          </p:cNvPicPr>
          <p:nvPr/>
        </p:nvPicPr>
        <p:blipFill>
          <a:blip r:embed="rId3"/>
          <a:stretch>
            <a:fillRect/>
          </a:stretch>
        </p:blipFill>
        <p:spPr>
          <a:xfrm>
            <a:off x="8097304" y="1767434"/>
            <a:ext cx="2998800" cy="4405500"/>
          </a:xfrm>
          <a:prstGeom prst="rect">
            <a:avLst/>
          </a:prstGeom>
        </p:spPr>
      </p:pic>
    </p:spTree>
    <p:extLst>
      <p:ext uri="{BB962C8B-B14F-4D97-AF65-F5344CB8AC3E}">
        <p14:creationId xmlns:p14="http://schemas.microsoft.com/office/powerpoint/2010/main" val="1716228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20982" y="365125"/>
            <a:ext cx="9732818" cy="1325563"/>
          </a:xfrm>
        </p:spPr>
        <p:txBody>
          <a:bodyPr>
            <a:normAutofit/>
          </a:bodyPr>
          <a:lstStyle/>
          <a:p>
            <a:pPr marL="0" indent="0"/>
            <a:r>
              <a:rPr lang="zh-TW" altLang="en-US" sz="4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四、生活中缺乏</a:t>
            </a:r>
            <a:r>
              <a:rPr lang="zh-TW" altLang="en-US" sz="4000" dirty="0" smtClean="0">
                <a:solidFill>
                  <a:srgbClr val="F901E7"/>
                </a:solidFill>
                <a:latin typeface="Adobe 繁黑體 Std B" panose="020B0700000000000000" pitchFamily="34" charset="-120"/>
                <a:ea typeface="Adobe 繁黑體 Std B" panose="020B0700000000000000" pitchFamily="34" charset="-120"/>
              </a:rPr>
              <a:t>自我掌控感</a:t>
            </a:r>
            <a:r>
              <a:rPr lang="zh-TW" altLang="en-US" sz="4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a:t>
            </a:r>
            <a:endParaRPr lang="en-US" altLang="zh-TW" sz="4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endParaRPr>
          </a:p>
        </p:txBody>
      </p:sp>
      <p:sp>
        <p:nvSpPr>
          <p:cNvPr id="3" name="內容版面配置區 2"/>
          <p:cNvSpPr>
            <a:spLocks noGrp="1"/>
          </p:cNvSpPr>
          <p:nvPr>
            <p:ph idx="1"/>
          </p:nvPr>
        </p:nvSpPr>
        <p:spPr>
          <a:xfrm>
            <a:off x="838200" y="1825625"/>
            <a:ext cx="6210993" cy="4351338"/>
          </a:xfrm>
        </p:spPr>
        <p:txBody>
          <a:bodyPr/>
          <a:lstStyle/>
          <a:p>
            <a:pPr algn="just">
              <a:lnSpc>
                <a:spcPct val="100000"/>
              </a:lnSpc>
            </a:pP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虛擬百萬大軍揮之即來。</a:t>
            </a:r>
            <a:endPar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endParaRPr>
          </a:p>
          <a:p>
            <a:pPr algn="just">
              <a:lnSpc>
                <a:spcPct val="100000"/>
              </a:lnSpc>
            </a:pP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孩子在生活中有很多的限制，而網路世界提供了充分的掌控感，手指一按就有砲彈發射或大軍來援，這讓孩子享有操控權而樂於沈浸其中。</a:t>
            </a:r>
            <a:endPar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endParaRPr>
          </a:p>
        </p:txBody>
      </p:sp>
      <p:pic>
        <p:nvPicPr>
          <p:cNvPr id="4" name="圖片 3"/>
          <p:cNvPicPr>
            <a:picLocks noChangeAspect="1"/>
          </p:cNvPicPr>
          <p:nvPr/>
        </p:nvPicPr>
        <p:blipFill>
          <a:blip r:embed="rId2"/>
          <a:stretch>
            <a:fillRect/>
          </a:stretch>
        </p:blipFill>
        <p:spPr>
          <a:xfrm>
            <a:off x="838200" y="-667"/>
            <a:ext cx="707197" cy="1691355"/>
          </a:xfrm>
          <a:prstGeom prst="rect">
            <a:avLst/>
          </a:prstGeom>
        </p:spPr>
      </p:pic>
      <p:pic>
        <p:nvPicPr>
          <p:cNvPr id="6" name="圖片 5"/>
          <p:cNvPicPr>
            <a:picLocks noChangeAspect="1"/>
          </p:cNvPicPr>
          <p:nvPr/>
        </p:nvPicPr>
        <p:blipFill>
          <a:blip r:embed="rId3"/>
          <a:stretch>
            <a:fillRect/>
          </a:stretch>
        </p:blipFill>
        <p:spPr>
          <a:xfrm>
            <a:off x="8260735" y="3737551"/>
            <a:ext cx="2341779" cy="2335219"/>
          </a:xfrm>
          <a:prstGeom prst="rect">
            <a:avLst/>
          </a:prstGeom>
        </p:spPr>
      </p:pic>
    </p:spTree>
    <p:extLst>
      <p:ext uri="{BB962C8B-B14F-4D97-AF65-F5344CB8AC3E}">
        <p14:creationId xmlns:p14="http://schemas.microsoft.com/office/powerpoint/2010/main" val="66329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54232" y="365125"/>
            <a:ext cx="9699567" cy="1325563"/>
          </a:xfrm>
        </p:spPr>
        <p:txBody>
          <a:bodyPr>
            <a:normAutofit/>
          </a:bodyPr>
          <a:lstStyle/>
          <a:p>
            <a:pPr marL="0" indent="0"/>
            <a:r>
              <a:rPr lang="zh-TW" altLang="en-US" sz="4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五、人際關係</a:t>
            </a:r>
            <a:r>
              <a:rPr lang="zh-TW" altLang="en-US" sz="4000" dirty="0" smtClean="0">
                <a:solidFill>
                  <a:srgbClr val="F901E7"/>
                </a:solidFill>
                <a:latin typeface="Adobe 繁黑體 Std B" panose="020B0700000000000000" pitchFamily="34" charset="-120"/>
                <a:ea typeface="Adobe 繁黑體 Std B" panose="020B0700000000000000" pitchFamily="34" charset="-120"/>
              </a:rPr>
              <a:t>挫折</a:t>
            </a:r>
            <a:r>
              <a:rPr lang="zh-TW" altLang="en-US" sz="4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，同儕</a:t>
            </a:r>
            <a:r>
              <a:rPr lang="zh-TW" altLang="en-US" sz="4000" dirty="0" smtClean="0">
                <a:solidFill>
                  <a:srgbClr val="F901E7"/>
                </a:solidFill>
                <a:latin typeface="Adobe 繁黑體 Std B" panose="020B0700000000000000" pitchFamily="34" charset="-120"/>
                <a:ea typeface="Adobe 繁黑體 Std B" panose="020B0700000000000000" pitchFamily="34" charset="-120"/>
              </a:rPr>
              <a:t>互動</a:t>
            </a:r>
            <a:r>
              <a:rPr lang="zh-TW" altLang="en-US" sz="4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困難。</a:t>
            </a:r>
            <a:endParaRPr lang="en-US" altLang="zh-TW" sz="4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endParaRPr>
          </a:p>
        </p:txBody>
      </p:sp>
      <p:sp>
        <p:nvSpPr>
          <p:cNvPr id="3" name="內容版面配置區 2"/>
          <p:cNvSpPr>
            <a:spLocks noGrp="1"/>
          </p:cNvSpPr>
          <p:nvPr>
            <p:ph idx="1"/>
          </p:nvPr>
        </p:nvSpPr>
        <p:spPr>
          <a:xfrm>
            <a:off x="838200" y="1825625"/>
            <a:ext cx="6210993" cy="4351338"/>
          </a:xfrm>
        </p:spPr>
        <p:txBody>
          <a:bodyPr/>
          <a:lstStyle/>
          <a:p>
            <a:pPr>
              <a:lnSpc>
                <a:spcPct val="100000"/>
              </a:lnSpc>
            </a:pP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兩種類型，一種是較為退縮、人際互動疏離的孩子，另一種是容易與同伴有衝突的孩子。也許是天生特質抑或是缺乏社交技能的原因，導致他們在建立或維繫同伴關係上很不容易；在現實生活人際關係的挫折，讓他們對人際互動失去樂趣。</a:t>
            </a:r>
            <a:endPar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endParaRPr>
          </a:p>
        </p:txBody>
      </p:sp>
      <p:pic>
        <p:nvPicPr>
          <p:cNvPr id="4" name="圖片 3"/>
          <p:cNvPicPr>
            <a:picLocks noChangeAspect="1"/>
          </p:cNvPicPr>
          <p:nvPr/>
        </p:nvPicPr>
        <p:blipFill>
          <a:blip r:embed="rId2"/>
          <a:stretch>
            <a:fillRect/>
          </a:stretch>
        </p:blipFill>
        <p:spPr>
          <a:xfrm>
            <a:off x="838200" y="-667"/>
            <a:ext cx="707197" cy="1691355"/>
          </a:xfrm>
          <a:prstGeom prst="rect">
            <a:avLst/>
          </a:prstGeom>
        </p:spPr>
      </p:pic>
      <p:pic>
        <p:nvPicPr>
          <p:cNvPr id="7" name="圖片 6"/>
          <p:cNvPicPr>
            <a:picLocks noChangeAspect="1"/>
          </p:cNvPicPr>
          <p:nvPr/>
        </p:nvPicPr>
        <p:blipFill>
          <a:blip r:embed="rId3"/>
          <a:stretch>
            <a:fillRect/>
          </a:stretch>
        </p:blipFill>
        <p:spPr>
          <a:xfrm>
            <a:off x="8318923" y="3575129"/>
            <a:ext cx="2375126" cy="2368472"/>
          </a:xfrm>
          <a:prstGeom prst="rect">
            <a:avLst/>
          </a:prstGeom>
        </p:spPr>
      </p:pic>
    </p:spTree>
    <p:extLst>
      <p:ext uri="{BB962C8B-B14F-4D97-AF65-F5344CB8AC3E}">
        <p14:creationId xmlns:p14="http://schemas.microsoft.com/office/powerpoint/2010/main" val="433716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70858" y="365125"/>
            <a:ext cx="9682942" cy="1325563"/>
          </a:xfrm>
        </p:spPr>
        <p:txBody>
          <a:bodyPr/>
          <a:lstStyle/>
          <a:p>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拔掉網路線嗎</a:t>
            </a:r>
            <a:r>
              <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a:t>
            </a:r>
            <a:endPar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endParaRPr>
          </a:p>
        </p:txBody>
      </p:sp>
      <p:pic>
        <p:nvPicPr>
          <p:cNvPr id="4" name="圖片 3"/>
          <p:cNvPicPr>
            <a:picLocks noChangeAspect="1"/>
          </p:cNvPicPr>
          <p:nvPr/>
        </p:nvPicPr>
        <p:blipFill>
          <a:blip r:embed="rId2"/>
          <a:stretch>
            <a:fillRect/>
          </a:stretch>
        </p:blipFill>
        <p:spPr>
          <a:xfrm>
            <a:off x="838200" y="-667"/>
            <a:ext cx="707197" cy="1691355"/>
          </a:xfrm>
          <a:prstGeom prst="rect">
            <a:avLst/>
          </a:prstGeom>
        </p:spPr>
      </p:pic>
      <p:pic>
        <p:nvPicPr>
          <p:cNvPr id="7" name="圖片 6"/>
          <p:cNvPicPr>
            <a:picLocks noChangeAspect="1"/>
          </p:cNvPicPr>
          <p:nvPr/>
        </p:nvPicPr>
        <p:blipFill>
          <a:blip r:embed="rId3"/>
          <a:stretch>
            <a:fillRect/>
          </a:stretch>
        </p:blipFill>
        <p:spPr>
          <a:xfrm>
            <a:off x="2952374" y="1432994"/>
            <a:ext cx="6026307" cy="4801552"/>
          </a:xfrm>
          <a:prstGeom prst="rect">
            <a:avLst/>
          </a:prstGeom>
        </p:spPr>
      </p:pic>
    </p:spTree>
    <p:extLst>
      <p:ext uri="{BB962C8B-B14F-4D97-AF65-F5344CB8AC3E}">
        <p14:creationId xmlns:p14="http://schemas.microsoft.com/office/powerpoint/2010/main" val="330181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70858" y="365125"/>
            <a:ext cx="9682942" cy="1325563"/>
          </a:xfrm>
        </p:spPr>
        <p:txBody>
          <a:bodyPr/>
          <a:lstStyle/>
          <a:p>
            <a:endParaRPr lang="zh-TW" altLang="en-US" dirty="0"/>
          </a:p>
        </p:txBody>
      </p:sp>
      <p:sp>
        <p:nvSpPr>
          <p:cNvPr id="3" name="內容版面配置區 2"/>
          <p:cNvSpPr>
            <a:spLocks noGrp="1"/>
          </p:cNvSpPr>
          <p:nvPr>
            <p:ph idx="1"/>
          </p:nvPr>
        </p:nvSpPr>
        <p:spPr>
          <a:xfrm>
            <a:off x="838200" y="1825625"/>
            <a:ext cx="6585065" cy="4351338"/>
          </a:xfrm>
        </p:spPr>
        <p:txBody>
          <a:bodyPr/>
          <a:lstStyle/>
          <a:p>
            <a:pPr algn="just">
              <a:lnSpc>
                <a:spcPct val="100000"/>
              </a:lnSpc>
            </a:pP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在網路世界中，只要你想，就能找到需要的玩伴；匿名性的發言可以不用考慮對方的心情；話不投機就可以下線或封鎖對方；不用露臉的方式即使被拒絕也不會覺得丟臉，這種不需要</a:t>
            </a:r>
            <a:r>
              <a:rPr lang="zh-TW" altLang="en-US" dirty="0" smtClean="0">
                <a:solidFill>
                  <a:srgbClr val="F901E7"/>
                </a:solidFill>
                <a:latin typeface="Adobe 繁黑體 Std B" panose="020B0700000000000000" pitchFamily="34" charset="-120"/>
                <a:ea typeface="Adobe 繁黑體 Std B" panose="020B0700000000000000" pitchFamily="34" charset="-120"/>
              </a:rPr>
              <a:t>費心經營關係</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的交友方式滿足了這群孩子的需要，也找到了可以互動的窗口。</a:t>
            </a:r>
            <a:endPar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endParaRPr>
          </a:p>
        </p:txBody>
      </p:sp>
      <p:pic>
        <p:nvPicPr>
          <p:cNvPr id="4" name="圖片 3"/>
          <p:cNvPicPr>
            <a:picLocks noChangeAspect="1"/>
          </p:cNvPicPr>
          <p:nvPr/>
        </p:nvPicPr>
        <p:blipFill>
          <a:blip r:embed="rId2"/>
          <a:stretch>
            <a:fillRect/>
          </a:stretch>
        </p:blipFill>
        <p:spPr>
          <a:xfrm>
            <a:off x="838200" y="-667"/>
            <a:ext cx="707197" cy="1691355"/>
          </a:xfrm>
          <a:prstGeom prst="rect">
            <a:avLst/>
          </a:prstGeom>
        </p:spPr>
      </p:pic>
      <p:pic>
        <p:nvPicPr>
          <p:cNvPr id="7" name="圖片 6"/>
          <p:cNvPicPr>
            <a:picLocks noChangeAspect="1"/>
          </p:cNvPicPr>
          <p:nvPr/>
        </p:nvPicPr>
        <p:blipFill>
          <a:blip r:embed="rId3"/>
          <a:stretch>
            <a:fillRect/>
          </a:stretch>
        </p:blipFill>
        <p:spPr>
          <a:xfrm>
            <a:off x="8558946" y="3852478"/>
            <a:ext cx="2039384" cy="2049560"/>
          </a:xfrm>
          <a:prstGeom prst="rect">
            <a:avLst/>
          </a:prstGeom>
        </p:spPr>
      </p:pic>
    </p:spTree>
    <p:extLst>
      <p:ext uri="{BB962C8B-B14F-4D97-AF65-F5344CB8AC3E}">
        <p14:creationId xmlns:p14="http://schemas.microsoft.com/office/powerpoint/2010/main" val="13220949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37606" y="365125"/>
            <a:ext cx="9716193" cy="1325563"/>
          </a:xfrm>
        </p:spPr>
        <p:txBody>
          <a:bodyPr>
            <a:normAutofit/>
          </a:bodyPr>
          <a:lstStyle/>
          <a:p>
            <a:r>
              <a:rPr lang="zh-TW" altLang="en-US" sz="4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六、</a:t>
            </a:r>
            <a:r>
              <a:rPr lang="zh-TW" altLang="en-US" sz="4000" dirty="0" smtClean="0">
                <a:solidFill>
                  <a:srgbClr val="F901E7"/>
                </a:solidFill>
                <a:latin typeface="Adobe 繁黑體 Std B" panose="020B0700000000000000" pitchFamily="34" charset="-120"/>
                <a:ea typeface="Adobe 繁黑體 Std B" panose="020B0700000000000000" pitchFamily="34" charset="-120"/>
              </a:rPr>
              <a:t>自我管理</a:t>
            </a:r>
            <a:r>
              <a:rPr lang="zh-TW" altLang="en-US" sz="4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有困難。</a:t>
            </a:r>
            <a:endParaRPr lang="zh-TW" altLang="en-US" sz="4000" dirty="0">
              <a:solidFill>
                <a:schemeClr val="tx1">
                  <a:lumMod val="65000"/>
                  <a:lumOff val="35000"/>
                </a:schemeClr>
              </a:solidFill>
              <a:latin typeface="Adobe 繁黑體 Std B" panose="020B0700000000000000" pitchFamily="34" charset="-120"/>
              <a:ea typeface="Adobe 繁黑體 Std B" panose="020B0700000000000000" pitchFamily="34" charset="-120"/>
            </a:endParaRPr>
          </a:p>
        </p:txBody>
      </p:sp>
      <p:sp>
        <p:nvSpPr>
          <p:cNvPr id="3" name="內容版面配置區 2"/>
          <p:cNvSpPr>
            <a:spLocks noGrp="1"/>
          </p:cNvSpPr>
          <p:nvPr>
            <p:ph idx="1"/>
          </p:nvPr>
        </p:nvSpPr>
        <p:spPr>
          <a:xfrm>
            <a:off x="838201" y="1825625"/>
            <a:ext cx="6385559" cy="4351338"/>
          </a:xfrm>
        </p:spPr>
        <p:txBody>
          <a:bodyPr>
            <a:normAutofit lnSpcReduction="10000"/>
          </a:bodyPr>
          <a:lstStyle/>
          <a:p>
            <a:pPr algn="just">
              <a:lnSpc>
                <a:spcPct val="100000"/>
              </a:lnSpc>
            </a:pP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青少年階段正是學習自我管理的階段，如金錢管理或是時間安排，但很多的外務（如：密集的才藝課程）或外力（如：大人的介入）影響了孩子這些能力的學習，管理的能力都由外界代孩子來執行，導致孩子自我管理的能力未被發展。</a:t>
            </a:r>
            <a:endPar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endParaRPr>
          </a:p>
          <a:p>
            <a:pPr algn="just">
              <a:lnSpc>
                <a:spcPct val="100000"/>
              </a:lnSpc>
            </a:pP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當這些孩子一接觸網路這無比的刺激時，無法自控的他們是很難由電腦桌前離身的。</a:t>
            </a:r>
            <a:endPar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endParaRPr>
          </a:p>
        </p:txBody>
      </p:sp>
      <p:pic>
        <p:nvPicPr>
          <p:cNvPr id="4" name="圖片 3"/>
          <p:cNvPicPr>
            <a:picLocks noChangeAspect="1"/>
          </p:cNvPicPr>
          <p:nvPr/>
        </p:nvPicPr>
        <p:blipFill>
          <a:blip r:embed="rId2"/>
          <a:stretch>
            <a:fillRect/>
          </a:stretch>
        </p:blipFill>
        <p:spPr>
          <a:xfrm>
            <a:off x="838200" y="-667"/>
            <a:ext cx="707197" cy="1691355"/>
          </a:xfrm>
          <a:prstGeom prst="rect">
            <a:avLst/>
          </a:prstGeom>
        </p:spPr>
      </p:pic>
      <p:pic>
        <p:nvPicPr>
          <p:cNvPr id="6" name="圖片 5"/>
          <p:cNvPicPr>
            <a:picLocks noChangeAspect="1"/>
          </p:cNvPicPr>
          <p:nvPr/>
        </p:nvPicPr>
        <p:blipFill>
          <a:blip r:embed="rId3"/>
          <a:stretch>
            <a:fillRect/>
          </a:stretch>
        </p:blipFill>
        <p:spPr>
          <a:xfrm>
            <a:off x="8446992" y="4001293"/>
            <a:ext cx="1856295" cy="1865226"/>
          </a:xfrm>
          <a:prstGeom prst="rect">
            <a:avLst/>
          </a:prstGeom>
        </p:spPr>
      </p:pic>
      <p:pic>
        <p:nvPicPr>
          <p:cNvPr id="7" name="圖片 6"/>
          <p:cNvPicPr>
            <a:picLocks noChangeAspect="1"/>
          </p:cNvPicPr>
          <p:nvPr/>
        </p:nvPicPr>
        <p:blipFill>
          <a:blip r:embed="rId4"/>
          <a:stretch>
            <a:fillRect/>
          </a:stretch>
        </p:blipFill>
        <p:spPr>
          <a:xfrm>
            <a:off x="8429179" y="1840231"/>
            <a:ext cx="1874108" cy="2011519"/>
          </a:xfrm>
          <a:prstGeom prst="rect">
            <a:avLst/>
          </a:prstGeom>
        </p:spPr>
      </p:pic>
    </p:spTree>
    <p:extLst>
      <p:ext uri="{BB962C8B-B14F-4D97-AF65-F5344CB8AC3E}">
        <p14:creationId xmlns:p14="http://schemas.microsoft.com/office/powerpoint/2010/main" val="5800352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62544" y="365125"/>
            <a:ext cx="9691255" cy="1325563"/>
          </a:xfrm>
        </p:spPr>
        <p:txBody>
          <a:bodyPr>
            <a:normAutofit/>
          </a:bodyPr>
          <a:lstStyle/>
          <a:p>
            <a:r>
              <a:rPr lang="zh-TW" altLang="en-US" sz="4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七、特殊的</a:t>
            </a:r>
            <a:r>
              <a:rPr lang="zh-TW" altLang="en-US" sz="4000" dirty="0" smtClean="0">
                <a:solidFill>
                  <a:srgbClr val="F901E7"/>
                </a:solidFill>
                <a:latin typeface="Adobe 繁黑體 Std B" panose="020B0700000000000000" pitchFamily="34" charset="-120"/>
                <a:ea typeface="Adobe 繁黑體 Std B" panose="020B0700000000000000" pitchFamily="34" charset="-120"/>
              </a:rPr>
              <a:t>生理特質</a:t>
            </a:r>
            <a:r>
              <a:rPr lang="zh-TW" altLang="en-US" sz="4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a:t>
            </a:r>
            <a:endParaRPr lang="zh-TW" altLang="en-US" sz="4000" dirty="0"/>
          </a:p>
        </p:txBody>
      </p:sp>
      <p:sp>
        <p:nvSpPr>
          <p:cNvPr id="3" name="內容版面配置區 2"/>
          <p:cNvSpPr>
            <a:spLocks noGrp="1"/>
          </p:cNvSpPr>
          <p:nvPr>
            <p:ph idx="1"/>
          </p:nvPr>
        </p:nvSpPr>
        <p:spPr>
          <a:xfrm>
            <a:off x="838200" y="1825625"/>
            <a:ext cx="6626629" cy="4351338"/>
          </a:xfrm>
        </p:spPr>
        <p:txBody>
          <a:bodyPr/>
          <a:lstStyle/>
          <a:p>
            <a:pPr>
              <a:lnSpc>
                <a:spcPct val="100000"/>
              </a:lnSpc>
            </a:pP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有些孩子在生理上有其特殊的生理特質（如：注意力缺損</a:t>
            </a:r>
            <a:r>
              <a:rPr lang="zh-TW" altLang="en-US" dirty="0" smtClean="0">
                <a:solidFill>
                  <a:srgbClr val="F901E7"/>
                </a:solidFill>
                <a:latin typeface="Adobe 繁黑體 Std B" panose="020B0700000000000000" pitchFamily="34" charset="-120"/>
                <a:ea typeface="Adobe 繁黑體 Std B" panose="020B0700000000000000" pitchFamily="34" charset="-120"/>
              </a:rPr>
              <a:t>過動症</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或</a:t>
            </a:r>
            <a:r>
              <a:rPr lang="zh-TW" altLang="en-US" dirty="0" smtClean="0">
                <a:solidFill>
                  <a:srgbClr val="F901E7"/>
                </a:solidFill>
                <a:latin typeface="Adobe 繁黑體 Std B" panose="020B0700000000000000" pitchFamily="34" charset="-120"/>
                <a:ea typeface="Adobe 繁黑體 Std B" panose="020B0700000000000000" pitchFamily="34" charset="-120"/>
              </a:rPr>
              <a:t>衝動控制疾患</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的孩童），對於外在刺激的接收缺乏篩選性及自制力，當接觸到網路或是線上遊戲這類豐富且多變的刺激時，很容易被吸引而無法自拔。</a:t>
            </a:r>
            <a:endPar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endParaRPr>
          </a:p>
        </p:txBody>
      </p:sp>
      <p:pic>
        <p:nvPicPr>
          <p:cNvPr id="4" name="圖片 3"/>
          <p:cNvPicPr>
            <a:picLocks noChangeAspect="1"/>
          </p:cNvPicPr>
          <p:nvPr/>
        </p:nvPicPr>
        <p:blipFill>
          <a:blip r:embed="rId2"/>
          <a:stretch>
            <a:fillRect/>
          </a:stretch>
        </p:blipFill>
        <p:spPr>
          <a:xfrm>
            <a:off x="838200" y="-667"/>
            <a:ext cx="707197" cy="1691355"/>
          </a:xfrm>
          <a:prstGeom prst="rect">
            <a:avLst/>
          </a:prstGeom>
        </p:spPr>
      </p:pic>
      <p:pic>
        <p:nvPicPr>
          <p:cNvPr id="6" name="圖片 5"/>
          <p:cNvPicPr>
            <a:picLocks noChangeAspect="1"/>
          </p:cNvPicPr>
          <p:nvPr/>
        </p:nvPicPr>
        <p:blipFill>
          <a:blip r:embed="rId3"/>
          <a:stretch>
            <a:fillRect/>
          </a:stretch>
        </p:blipFill>
        <p:spPr>
          <a:xfrm>
            <a:off x="8412554" y="3627447"/>
            <a:ext cx="2356004" cy="2349404"/>
          </a:xfrm>
          <a:prstGeom prst="rect">
            <a:avLst/>
          </a:prstGeom>
        </p:spPr>
      </p:pic>
    </p:spTree>
    <p:extLst>
      <p:ext uri="{BB962C8B-B14F-4D97-AF65-F5344CB8AC3E}">
        <p14:creationId xmlns:p14="http://schemas.microsoft.com/office/powerpoint/2010/main" val="12561726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838200" y="1825625"/>
            <a:ext cx="5496097" cy="4351338"/>
          </a:xfrm>
        </p:spPr>
        <p:txBody>
          <a:bodyPr/>
          <a:lstStyle/>
          <a:p>
            <a:pPr>
              <a:lnSpc>
                <a:spcPct val="100000"/>
              </a:lnSpc>
            </a:pP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除此之外，國外也有研究顯示，青少年時期腦部的神經迴路正在發展與去蕪存菁，善於玩電動的神經元越是不斷地被啟動連結，他們的大腦就越被制約要使用電子媒體。因此若在需要發展其他能力的青少年時期，花了很多時間玩電腦遊戲，這對青少年是一大損失。</a:t>
            </a:r>
            <a:endPar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endParaRPr>
          </a:p>
        </p:txBody>
      </p:sp>
      <p:pic>
        <p:nvPicPr>
          <p:cNvPr id="4" name="圖片 3"/>
          <p:cNvPicPr>
            <a:picLocks noChangeAspect="1"/>
          </p:cNvPicPr>
          <p:nvPr/>
        </p:nvPicPr>
        <p:blipFill>
          <a:blip r:embed="rId2"/>
          <a:stretch>
            <a:fillRect/>
          </a:stretch>
        </p:blipFill>
        <p:spPr>
          <a:xfrm>
            <a:off x="838200" y="-667"/>
            <a:ext cx="707197" cy="1691355"/>
          </a:xfrm>
          <a:prstGeom prst="rect">
            <a:avLst/>
          </a:prstGeom>
        </p:spPr>
      </p:pic>
      <p:pic>
        <p:nvPicPr>
          <p:cNvPr id="5" name="圖片 4"/>
          <p:cNvPicPr>
            <a:picLocks noChangeAspect="1"/>
          </p:cNvPicPr>
          <p:nvPr/>
        </p:nvPicPr>
        <p:blipFill rotWithShape="1">
          <a:blip r:embed="rId3"/>
          <a:srcRect l="11985" r="11652"/>
          <a:stretch/>
        </p:blipFill>
        <p:spPr>
          <a:xfrm>
            <a:off x="6698672" y="1935076"/>
            <a:ext cx="4655128" cy="3429000"/>
          </a:xfrm>
          <a:prstGeom prst="rect">
            <a:avLst/>
          </a:prstGeom>
        </p:spPr>
      </p:pic>
    </p:spTree>
    <p:extLst>
      <p:ext uri="{BB962C8B-B14F-4D97-AF65-F5344CB8AC3E}">
        <p14:creationId xmlns:p14="http://schemas.microsoft.com/office/powerpoint/2010/main" val="27777514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838200" y="1825625"/>
            <a:ext cx="6543502" cy="4351338"/>
          </a:xfrm>
        </p:spPr>
        <p:txBody>
          <a:bodyPr/>
          <a:lstStyle/>
          <a:p>
            <a:pPr>
              <a:lnSpc>
                <a:spcPct val="100000"/>
              </a:lnSpc>
            </a:pP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瞭解了孩子的需要後，父母如何幫助孩子過一個既不為網路遊戲所控制，又感受到充實而滿足的學習生涯呢？</a:t>
            </a:r>
            <a:endPar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endParaRPr>
          </a:p>
        </p:txBody>
      </p:sp>
      <p:pic>
        <p:nvPicPr>
          <p:cNvPr id="4" name="圖片 3"/>
          <p:cNvPicPr>
            <a:picLocks noChangeAspect="1"/>
          </p:cNvPicPr>
          <p:nvPr/>
        </p:nvPicPr>
        <p:blipFill>
          <a:blip r:embed="rId2"/>
          <a:stretch>
            <a:fillRect/>
          </a:stretch>
        </p:blipFill>
        <p:spPr>
          <a:xfrm>
            <a:off x="838200" y="-667"/>
            <a:ext cx="707197" cy="1691355"/>
          </a:xfrm>
          <a:prstGeom prst="rect">
            <a:avLst/>
          </a:prstGeom>
        </p:spPr>
      </p:pic>
      <p:pic>
        <p:nvPicPr>
          <p:cNvPr id="6" name="圖片 5"/>
          <p:cNvPicPr>
            <a:picLocks noChangeAspect="1"/>
          </p:cNvPicPr>
          <p:nvPr/>
        </p:nvPicPr>
        <p:blipFill>
          <a:blip r:embed="rId3"/>
          <a:stretch>
            <a:fillRect/>
          </a:stretch>
        </p:blipFill>
        <p:spPr>
          <a:xfrm>
            <a:off x="8217946" y="3180599"/>
            <a:ext cx="1959497" cy="1954008"/>
          </a:xfrm>
          <a:prstGeom prst="rect">
            <a:avLst/>
          </a:prstGeom>
        </p:spPr>
      </p:pic>
    </p:spTree>
    <p:extLst>
      <p:ext uri="{BB962C8B-B14F-4D97-AF65-F5344CB8AC3E}">
        <p14:creationId xmlns:p14="http://schemas.microsoft.com/office/powerpoint/2010/main" val="5606578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95796" y="365125"/>
            <a:ext cx="9658004" cy="1325563"/>
          </a:xfrm>
        </p:spPr>
        <p:txBody>
          <a:bodyPr>
            <a:normAutofit/>
          </a:bodyPr>
          <a:lstStyle/>
          <a:p>
            <a:r>
              <a:rPr lang="zh-TW" altLang="en-US" sz="4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過</a:t>
            </a:r>
            <a:r>
              <a:rPr lang="zh-TW" altLang="en-US" sz="4000" dirty="0">
                <a:solidFill>
                  <a:schemeClr val="tx1">
                    <a:lumMod val="65000"/>
                    <a:lumOff val="35000"/>
                  </a:schemeClr>
                </a:solidFill>
                <a:latin typeface="Adobe 繁黑體 Std B" panose="020B0700000000000000" pitchFamily="34" charset="-120"/>
                <a:ea typeface="Adobe 繁黑體 Std B" panose="020B0700000000000000" pitchFamily="34" charset="-120"/>
              </a:rPr>
              <a:t>一個既不</a:t>
            </a:r>
            <a:r>
              <a:rPr lang="zh-TW" altLang="en-US" sz="4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為</a:t>
            </a:r>
            <a:r>
              <a:rPr lang="zh-TW" altLang="en-US" sz="4000" dirty="0" smtClean="0">
                <a:solidFill>
                  <a:srgbClr val="F901E7"/>
                </a:solidFill>
                <a:latin typeface="Adobe 繁黑體 Std B" panose="020B0700000000000000" pitchFamily="34" charset="-120"/>
                <a:ea typeface="Adobe 繁黑體 Std B" panose="020B0700000000000000" pitchFamily="34" charset="-120"/>
              </a:rPr>
              <a:t>網路所控制</a:t>
            </a:r>
            <a:r>
              <a:rPr lang="zh-TW" altLang="en-US" sz="4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的生</a:t>
            </a:r>
            <a:r>
              <a:rPr lang="zh-TW" altLang="en-US" sz="4000" dirty="0">
                <a:solidFill>
                  <a:schemeClr val="tx1">
                    <a:lumMod val="65000"/>
                    <a:lumOff val="35000"/>
                  </a:schemeClr>
                </a:solidFill>
                <a:latin typeface="Adobe 繁黑體 Std B" panose="020B0700000000000000" pitchFamily="34" charset="-120"/>
                <a:ea typeface="Adobe 繁黑體 Std B" panose="020B0700000000000000" pitchFamily="34" charset="-120"/>
              </a:rPr>
              <a:t>活</a:t>
            </a:r>
          </a:p>
        </p:txBody>
      </p:sp>
      <p:sp>
        <p:nvSpPr>
          <p:cNvPr id="3" name="內容版面配置區 2"/>
          <p:cNvSpPr>
            <a:spLocks noGrp="1"/>
          </p:cNvSpPr>
          <p:nvPr>
            <p:ph idx="1"/>
          </p:nvPr>
        </p:nvSpPr>
        <p:spPr/>
        <p:txBody>
          <a:bodyPr/>
          <a:lstStyle/>
          <a:p>
            <a:pPr marL="0" indent="0">
              <a:buNone/>
            </a:pP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一、多與孩子計畫戶外活方案。</a:t>
            </a:r>
          </a:p>
          <a:p>
            <a:pPr marL="0" indent="0">
              <a:buNone/>
            </a:pP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二、與孩子安排團體營隊活動。</a:t>
            </a:r>
            <a:endPar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endParaRPr>
          </a:p>
          <a:p>
            <a:pPr marL="0" indent="0">
              <a:buNone/>
            </a:pP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三、帶著孩子一起經營興趣。</a:t>
            </a:r>
            <a:endPar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endParaRPr>
          </a:p>
          <a:p>
            <a:pPr marL="0" indent="0">
              <a:buNone/>
            </a:pP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四、發展孩子的主題興趣。</a:t>
            </a:r>
            <a:endPar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endParaRPr>
          </a:p>
          <a:p>
            <a:pPr marL="0" indent="0">
              <a:buNone/>
            </a:pP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五、與孩子討論時間管理。</a:t>
            </a:r>
            <a:endPar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endParaRPr>
          </a:p>
          <a:p>
            <a:pPr marL="0" indent="0">
              <a:buNone/>
            </a:pPr>
            <a:endParaRPr lang="zh-TW" altLang="en-US" dirty="0"/>
          </a:p>
        </p:txBody>
      </p:sp>
      <p:pic>
        <p:nvPicPr>
          <p:cNvPr id="4" name="圖片 3"/>
          <p:cNvPicPr>
            <a:picLocks noChangeAspect="1"/>
          </p:cNvPicPr>
          <p:nvPr/>
        </p:nvPicPr>
        <p:blipFill>
          <a:blip r:embed="rId2"/>
          <a:stretch>
            <a:fillRect/>
          </a:stretch>
        </p:blipFill>
        <p:spPr>
          <a:xfrm>
            <a:off x="838200" y="-667"/>
            <a:ext cx="707197" cy="1691355"/>
          </a:xfrm>
          <a:prstGeom prst="rect">
            <a:avLst/>
          </a:prstGeom>
        </p:spPr>
      </p:pic>
      <p:pic>
        <p:nvPicPr>
          <p:cNvPr id="5" name="圖片 4"/>
          <p:cNvPicPr>
            <a:picLocks noChangeAspect="1"/>
          </p:cNvPicPr>
          <p:nvPr/>
        </p:nvPicPr>
        <p:blipFill>
          <a:blip r:embed="rId3"/>
          <a:stretch>
            <a:fillRect/>
          </a:stretch>
        </p:blipFill>
        <p:spPr>
          <a:xfrm>
            <a:off x="7677620" y="2897967"/>
            <a:ext cx="2695738" cy="2688186"/>
          </a:xfrm>
          <a:prstGeom prst="rect">
            <a:avLst/>
          </a:prstGeom>
        </p:spPr>
      </p:pic>
    </p:spTree>
    <p:extLst>
      <p:ext uri="{BB962C8B-B14F-4D97-AF65-F5344CB8AC3E}">
        <p14:creationId xmlns:p14="http://schemas.microsoft.com/office/powerpoint/2010/main" val="16207864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12422" y="365125"/>
            <a:ext cx="9641378" cy="1325563"/>
          </a:xfrm>
        </p:spPr>
        <p:txBody>
          <a:bodyPr>
            <a:normAutofit/>
          </a:bodyPr>
          <a:lstStyle/>
          <a:p>
            <a:pPr marL="0" indent="0"/>
            <a:r>
              <a:rPr lang="zh-TW" altLang="en-US" sz="4000" dirty="0">
                <a:solidFill>
                  <a:schemeClr val="tx1">
                    <a:lumMod val="65000"/>
                    <a:lumOff val="35000"/>
                  </a:schemeClr>
                </a:solidFill>
                <a:latin typeface="Adobe 繁黑體 Std B" panose="020B0700000000000000" pitchFamily="34" charset="-120"/>
                <a:ea typeface="Adobe 繁黑體 Std B" panose="020B0700000000000000" pitchFamily="34" charset="-120"/>
              </a:rPr>
              <a:t>一、多與孩子</a:t>
            </a:r>
            <a:r>
              <a:rPr lang="zh-TW" altLang="en-US" sz="4000" dirty="0">
                <a:solidFill>
                  <a:srgbClr val="F901E7"/>
                </a:solidFill>
                <a:latin typeface="Adobe 繁黑體 Std B" panose="020B0700000000000000" pitchFamily="34" charset="-120"/>
                <a:ea typeface="Adobe 繁黑體 Std B" panose="020B0700000000000000" pitchFamily="34" charset="-120"/>
              </a:rPr>
              <a:t>計畫戶外活</a:t>
            </a:r>
            <a:r>
              <a:rPr lang="zh-TW" altLang="en-US" sz="4000" dirty="0">
                <a:solidFill>
                  <a:schemeClr val="tx1">
                    <a:lumMod val="65000"/>
                    <a:lumOff val="35000"/>
                  </a:schemeClr>
                </a:solidFill>
                <a:latin typeface="Adobe 繁黑體 Std B" panose="020B0700000000000000" pitchFamily="34" charset="-120"/>
                <a:ea typeface="Adobe 繁黑體 Std B" panose="020B0700000000000000" pitchFamily="34" charset="-120"/>
              </a:rPr>
              <a:t>方案。</a:t>
            </a:r>
          </a:p>
        </p:txBody>
      </p:sp>
      <p:sp>
        <p:nvSpPr>
          <p:cNvPr id="3" name="內容版面配置區 2"/>
          <p:cNvSpPr>
            <a:spLocks noGrp="1"/>
          </p:cNvSpPr>
          <p:nvPr>
            <p:ph idx="1"/>
          </p:nvPr>
        </p:nvSpPr>
        <p:spPr>
          <a:xfrm>
            <a:off x="838200" y="1825625"/>
            <a:ext cx="6817822" cy="4351338"/>
          </a:xfrm>
        </p:spPr>
        <p:txBody>
          <a:bodyPr/>
          <a:lstStyle/>
          <a:p>
            <a:pPr algn="just">
              <a:lnSpc>
                <a:spcPct val="100000"/>
              </a:lnSpc>
            </a:pP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與孩子</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規劃一些課業活動或旅行</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，並讓孩子</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參與安排</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事宜</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，例如</a:t>
            </a:r>
            <a:r>
              <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有些</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家長會事先與孩子</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約定整學期的活動或長假的旅程，</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跟孩子一起討論在有限的經費下</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，參與那些活動、</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到哪些景點或遊樂處玩</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a:t>
            </a:r>
            <a:endPar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endParaRPr>
          </a:p>
          <a:p>
            <a:pPr algn="just">
              <a:lnSpc>
                <a:spcPct val="100000"/>
              </a:lnSpc>
            </a:pP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這</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會讓孩子花心思</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在相關計畫</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上</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，生活上就有</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重心；況且能參與家庭的決定，得以滿足孩子對生活的掌控</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感。</a:t>
            </a:r>
            <a:endPar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endParaRPr>
          </a:p>
        </p:txBody>
      </p:sp>
      <p:pic>
        <p:nvPicPr>
          <p:cNvPr id="4" name="圖片 3"/>
          <p:cNvPicPr>
            <a:picLocks noChangeAspect="1"/>
          </p:cNvPicPr>
          <p:nvPr/>
        </p:nvPicPr>
        <p:blipFill>
          <a:blip r:embed="rId2"/>
          <a:stretch>
            <a:fillRect/>
          </a:stretch>
        </p:blipFill>
        <p:spPr>
          <a:xfrm>
            <a:off x="838200" y="-667"/>
            <a:ext cx="707197" cy="1691355"/>
          </a:xfrm>
          <a:prstGeom prst="rect">
            <a:avLst/>
          </a:prstGeom>
        </p:spPr>
      </p:pic>
      <p:pic>
        <p:nvPicPr>
          <p:cNvPr id="7" name="圖片 6"/>
          <p:cNvPicPr>
            <a:picLocks noChangeAspect="1"/>
          </p:cNvPicPr>
          <p:nvPr/>
        </p:nvPicPr>
        <p:blipFill>
          <a:blip r:embed="rId3"/>
          <a:stretch>
            <a:fillRect/>
          </a:stretch>
        </p:blipFill>
        <p:spPr>
          <a:xfrm>
            <a:off x="8593243" y="3915951"/>
            <a:ext cx="1949983" cy="1944521"/>
          </a:xfrm>
          <a:prstGeom prst="rect">
            <a:avLst/>
          </a:prstGeom>
        </p:spPr>
      </p:pic>
    </p:spTree>
    <p:extLst>
      <p:ext uri="{BB962C8B-B14F-4D97-AF65-F5344CB8AC3E}">
        <p14:creationId xmlns:p14="http://schemas.microsoft.com/office/powerpoint/2010/main" val="13859916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62544" y="365125"/>
            <a:ext cx="9691255" cy="1325563"/>
          </a:xfrm>
        </p:spPr>
        <p:txBody>
          <a:bodyPr/>
          <a:lstStyle/>
          <a:p>
            <a:pPr marL="0" indent="0"/>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二、與孩子安排</a:t>
            </a:r>
            <a:r>
              <a:rPr lang="zh-TW" altLang="en-US" dirty="0">
                <a:solidFill>
                  <a:srgbClr val="F901E7"/>
                </a:solidFill>
                <a:latin typeface="Adobe 繁黑體 Std B" panose="020B0700000000000000" pitchFamily="34" charset="-120"/>
                <a:ea typeface="Adobe 繁黑體 Std B" panose="020B0700000000000000" pitchFamily="34" charset="-120"/>
              </a:rPr>
              <a:t>團體營隊活動</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a:t>
            </a:r>
            <a:endParaRPr lang="en-US" altLang="zh-TW" dirty="0">
              <a:solidFill>
                <a:schemeClr val="tx1">
                  <a:lumMod val="65000"/>
                  <a:lumOff val="35000"/>
                </a:schemeClr>
              </a:solidFill>
              <a:latin typeface="Adobe 繁黑體 Std B" panose="020B0700000000000000" pitchFamily="34" charset="-120"/>
              <a:ea typeface="Adobe 繁黑體 Std B" panose="020B0700000000000000" pitchFamily="34" charset="-120"/>
            </a:endParaRPr>
          </a:p>
        </p:txBody>
      </p:sp>
      <p:sp>
        <p:nvSpPr>
          <p:cNvPr id="3" name="內容版面配置區 2"/>
          <p:cNvSpPr>
            <a:spLocks noGrp="1"/>
          </p:cNvSpPr>
          <p:nvPr>
            <p:ph idx="1"/>
          </p:nvPr>
        </p:nvSpPr>
        <p:spPr>
          <a:xfrm>
            <a:off x="838200" y="1825625"/>
            <a:ext cx="7457902" cy="4351338"/>
          </a:xfrm>
        </p:spPr>
        <p:txBody>
          <a:bodyPr/>
          <a:lstStyle/>
          <a:p>
            <a:pPr>
              <a:lnSpc>
                <a:spcPct val="100000"/>
              </a:lnSpc>
            </a:pP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在學期末家長可以挑選適合孩子參加的營隊活動，包含孩子有興趣的、</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或發展</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相關能力的活動</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（例如</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人際關係</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營）</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a:t>
            </a:r>
            <a:endPar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endParaRPr>
          </a:p>
          <a:p>
            <a:pPr>
              <a:lnSpc>
                <a:spcPct val="100000"/>
              </a:lnSpc>
            </a:pP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家長</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可以和孩子討論在即將來臨的長假，會希望他們參加營隊活動以充實假期，並讓他們從眾多活動中挑選有興趣的，儘早做好假期安排。過程中也聽聽看孩子挑選該活動的原因，作為以後安排活動的方向。</a:t>
            </a:r>
          </a:p>
        </p:txBody>
      </p:sp>
      <p:pic>
        <p:nvPicPr>
          <p:cNvPr id="4" name="圖片 3"/>
          <p:cNvPicPr>
            <a:picLocks noChangeAspect="1"/>
          </p:cNvPicPr>
          <p:nvPr/>
        </p:nvPicPr>
        <p:blipFill>
          <a:blip r:embed="rId2"/>
          <a:stretch>
            <a:fillRect/>
          </a:stretch>
        </p:blipFill>
        <p:spPr>
          <a:xfrm>
            <a:off x="838200" y="-667"/>
            <a:ext cx="707197" cy="1691355"/>
          </a:xfrm>
          <a:prstGeom prst="rect">
            <a:avLst/>
          </a:prstGeom>
        </p:spPr>
      </p:pic>
      <p:pic>
        <p:nvPicPr>
          <p:cNvPr id="5" name="圖片 4"/>
          <p:cNvPicPr>
            <a:picLocks noChangeAspect="1"/>
          </p:cNvPicPr>
          <p:nvPr/>
        </p:nvPicPr>
        <p:blipFill>
          <a:blip r:embed="rId3"/>
          <a:stretch>
            <a:fillRect/>
          </a:stretch>
        </p:blipFill>
        <p:spPr>
          <a:xfrm>
            <a:off x="8611985" y="3892712"/>
            <a:ext cx="2059530" cy="2053761"/>
          </a:xfrm>
          <a:prstGeom prst="rect">
            <a:avLst/>
          </a:prstGeom>
        </p:spPr>
      </p:pic>
    </p:spTree>
    <p:extLst>
      <p:ext uri="{BB962C8B-B14F-4D97-AF65-F5344CB8AC3E}">
        <p14:creationId xmlns:p14="http://schemas.microsoft.com/office/powerpoint/2010/main" val="3925137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62544" y="365125"/>
            <a:ext cx="9691255" cy="1325563"/>
          </a:xfrm>
        </p:spPr>
        <p:txBody>
          <a:bodyPr>
            <a:normAutofit/>
          </a:bodyPr>
          <a:lstStyle/>
          <a:p>
            <a:r>
              <a:rPr lang="zh-TW" altLang="en-US" sz="4000" dirty="0">
                <a:solidFill>
                  <a:schemeClr val="tx1">
                    <a:lumMod val="65000"/>
                    <a:lumOff val="35000"/>
                  </a:schemeClr>
                </a:solidFill>
                <a:latin typeface="Adobe 繁黑體 Std B" panose="020B0700000000000000" pitchFamily="34" charset="-120"/>
                <a:ea typeface="Adobe 繁黑體 Std B" panose="020B0700000000000000" pitchFamily="34" charset="-120"/>
              </a:rPr>
              <a:t>三、帶著孩子一起</a:t>
            </a:r>
            <a:r>
              <a:rPr lang="zh-TW" altLang="en-US" sz="4000" dirty="0">
                <a:solidFill>
                  <a:srgbClr val="F901E7"/>
                </a:solidFill>
                <a:latin typeface="Adobe 繁黑體 Std B" panose="020B0700000000000000" pitchFamily="34" charset="-120"/>
                <a:ea typeface="Adobe 繁黑體 Std B" panose="020B0700000000000000" pitchFamily="34" charset="-120"/>
              </a:rPr>
              <a:t>經營興趣</a:t>
            </a:r>
            <a:r>
              <a:rPr lang="zh-TW" altLang="en-US" sz="4000" dirty="0">
                <a:solidFill>
                  <a:schemeClr val="tx1">
                    <a:lumMod val="65000"/>
                    <a:lumOff val="35000"/>
                  </a:schemeClr>
                </a:solidFill>
                <a:latin typeface="Adobe 繁黑體 Std B" panose="020B0700000000000000" pitchFamily="34" charset="-120"/>
                <a:ea typeface="Adobe 繁黑體 Std B" panose="020B0700000000000000" pitchFamily="34" charset="-120"/>
              </a:rPr>
              <a:t>。</a:t>
            </a:r>
            <a:endParaRPr lang="en-US" altLang="zh-TW" sz="4000" dirty="0">
              <a:solidFill>
                <a:schemeClr val="tx1">
                  <a:lumMod val="65000"/>
                  <a:lumOff val="35000"/>
                </a:schemeClr>
              </a:solidFill>
              <a:latin typeface="Adobe 繁黑體 Std B" panose="020B0700000000000000" pitchFamily="34" charset="-120"/>
              <a:ea typeface="Adobe 繁黑體 Std B" panose="020B0700000000000000" pitchFamily="34" charset="-120"/>
            </a:endParaRPr>
          </a:p>
        </p:txBody>
      </p:sp>
      <p:sp>
        <p:nvSpPr>
          <p:cNvPr id="3" name="內容版面配置區 2"/>
          <p:cNvSpPr>
            <a:spLocks noGrp="1"/>
          </p:cNvSpPr>
          <p:nvPr>
            <p:ph idx="1"/>
          </p:nvPr>
        </p:nvSpPr>
        <p:spPr>
          <a:xfrm>
            <a:off x="838200" y="1825625"/>
            <a:ext cx="7674033" cy="4351338"/>
          </a:xfrm>
        </p:spPr>
        <p:txBody>
          <a:bodyPr/>
          <a:lstStyle/>
          <a:p>
            <a:pPr>
              <a:lnSpc>
                <a:spcPct val="100000"/>
              </a:lnSpc>
            </a:pP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例如</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登山、騎單車</a:t>
            </a:r>
            <a:r>
              <a:rPr lang="en-US" altLang="zh-TW" dirty="0">
                <a:solidFill>
                  <a:schemeClr val="tx1">
                    <a:lumMod val="65000"/>
                    <a:lumOff val="35000"/>
                  </a:schemeClr>
                </a:solidFill>
                <a:latin typeface="Adobe 繁黑體 Std B" panose="020B0700000000000000" pitchFamily="34" charset="-120"/>
                <a:ea typeface="Adobe 繁黑體 Std B" panose="020B0700000000000000" pitchFamily="34" charset="-120"/>
              </a:rPr>
              <a:t>..</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，以能接近大自然尤佳，因為大自然提供給人類的資源是源源不絕的</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a:t>
            </a:r>
            <a:endPar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endParaRPr>
          </a:p>
          <a:p>
            <a:pPr>
              <a:lnSpc>
                <a:spcPct val="100000"/>
              </a:lnSpc>
            </a:pP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且</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大自然是不變的，需要人類去適應，這不僅對需要刺激及挑戰的孩子來說是很棒的媒介，對生理上需要不斷的動能宣洩或衝動控制有困難的孩子也是一個不錯的選擇</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a:t>
            </a:r>
            <a:endPar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endParaRPr>
          </a:p>
          <a:p>
            <a:pPr>
              <a:lnSpc>
                <a:spcPct val="100000"/>
              </a:lnSpc>
            </a:pP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在</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面對大自然時，不斷地體驗過程中，也能激發孩子更多的調適能力，克服挫折之後的成就感能幫忙孩子對自己有新的想法。</a:t>
            </a:r>
          </a:p>
        </p:txBody>
      </p:sp>
      <p:pic>
        <p:nvPicPr>
          <p:cNvPr id="4" name="圖片 3"/>
          <p:cNvPicPr>
            <a:picLocks noChangeAspect="1"/>
          </p:cNvPicPr>
          <p:nvPr/>
        </p:nvPicPr>
        <p:blipFill>
          <a:blip r:embed="rId2"/>
          <a:stretch>
            <a:fillRect/>
          </a:stretch>
        </p:blipFill>
        <p:spPr>
          <a:xfrm>
            <a:off x="838200" y="-667"/>
            <a:ext cx="707197" cy="1691355"/>
          </a:xfrm>
          <a:prstGeom prst="rect">
            <a:avLst/>
          </a:prstGeom>
        </p:spPr>
      </p:pic>
      <p:pic>
        <p:nvPicPr>
          <p:cNvPr id="6" name="圖片 5"/>
          <p:cNvPicPr>
            <a:picLocks noChangeAspect="1"/>
          </p:cNvPicPr>
          <p:nvPr/>
        </p:nvPicPr>
        <p:blipFill>
          <a:blip r:embed="rId3"/>
          <a:stretch>
            <a:fillRect/>
          </a:stretch>
        </p:blipFill>
        <p:spPr>
          <a:xfrm>
            <a:off x="8897317" y="1962333"/>
            <a:ext cx="2177646" cy="2091710"/>
          </a:xfrm>
          <a:prstGeom prst="rect">
            <a:avLst/>
          </a:prstGeom>
        </p:spPr>
      </p:pic>
      <p:pic>
        <p:nvPicPr>
          <p:cNvPr id="7" name="圖片 6"/>
          <p:cNvPicPr>
            <a:picLocks noChangeAspect="1"/>
          </p:cNvPicPr>
          <p:nvPr/>
        </p:nvPicPr>
        <p:blipFill>
          <a:blip r:embed="rId4"/>
          <a:stretch>
            <a:fillRect/>
          </a:stretch>
        </p:blipFill>
        <p:spPr>
          <a:xfrm>
            <a:off x="9068277" y="4248300"/>
            <a:ext cx="1835726" cy="2035649"/>
          </a:xfrm>
          <a:prstGeom prst="rect">
            <a:avLst/>
          </a:prstGeom>
        </p:spPr>
      </p:pic>
    </p:spTree>
    <p:extLst>
      <p:ext uri="{BB962C8B-B14F-4D97-AF65-F5344CB8AC3E}">
        <p14:creationId xmlns:p14="http://schemas.microsoft.com/office/powerpoint/2010/main" val="1954797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62298" y="365125"/>
            <a:ext cx="9591502" cy="1325563"/>
          </a:xfrm>
        </p:spPr>
        <p:txBody>
          <a:bodyPr>
            <a:normAutofit/>
          </a:bodyPr>
          <a:lstStyle/>
          <a:p>
            <a:r>
              <a:rPr lang="zh-TW" altLang="en-US" sz="4000" dirty="0">
                <a:solidFill>
                  <a:schemeClr val="tx1">
                    <a:lumMod val="65000"/>
                    <a:lumOff val="35000"/>
                  </a:schemeClr>
                </a:solidFill>
                <a:latin typeface="Adobe 繁黑體 Std B" panose="020B0700000000000000" pitchFamily="34" charset="-120"/>
                <a:ea typeface="Adobe 繁黑體 Std B" panose="020B0700000000000000" pitchFamily="34" charset="-120"/>
              </a:rPr>
              <a:t>四、發展孩子的</a:t>
            </a:r>
            <a:r>
              <a:rPr lang="zh-TW" altLang="en-US" sz="4000" dirty="0">
                <a:solidFill>
                  <a:srgbClr val="F901E7"/>
                </a:solidFill>
                <a:latin typeface="Adobe 繁黑體 Std B" panose="020B0700000000000000" pitchFamily="34" charset="-120"/>
                <a:ea typeface="Adobe 繁黑體 Std B" panose="020B0700000000000000" pitchFamily="34" charset="-120"/>
              </a:rPr>
              <a:t>主題興趣</a:t>
            </a:r>
            <a:r>
              <a:rPr lang="zh-TW" altLang="en-US" sz="4000" dirty="0">
                <a:solidFill>
                  <a:schemeClr val="tx1">
                    <a:lumMod val="65000"/>
                    <a:lumOff val="35000"/>
                  </a:schemeClr>
                </a:solidFill>
                <a:latin typeface="Adobe 繁黑體 Std B" panose="020B0700000000000000" pitchFamily="34" charset="-120"/>
                <a:ea typeface="Adobe 繁黑體 Std B" panose="020B0700000000000000" pitchFamily="34" charset="-120"/>
              </a:rPr>
              <a:t>。</a:t>
            </a:r>
            <a:endParaRPr lang="zh-TW" altLang="en-US" sz="4000" dirty="0"/>
          </a:p>
        </p:txBody>
      </p:sp>
      <p:sp>
        <p:nvSpPr>
          <p:cNvPr id="3" name="內容版面配置區 2"/>
          <p:cNvSpPr>
            <a:spLocks noGrp="1"/>
          </p:cNvSpPr>
          <p:nvPr>
            <p:ph idx="1"/>
          </p:nvPr>
        </p:nvSpPr>
        <p:spPr>
          <a:xfrm>
            <a:off x="838200" y="1825625"/>
            <a:ext cx="7574280" cy="4351338"/>
          </a:xfrm>
        </p:spPr>
        <p:txBody>
          <a:bodyPr/>
          <a:lstStyle/>
          <a:p>
            <a:pPr>
              <a:lnSpc>
                <a:spcPct val="100000"/>
              </a:lnSpc>
            </a:pP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平時與</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孩子一起討論，有沒有什麼興趣或嗜好是平時沒有機會做，可以</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藉著假日時</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來安排的，如打籃球、羽毛球、攀岩、直牌輪</a:t>
            </a:r>
            <a:r>
              <a:rPr lang="en-US" altLang="zh-TW" dirty="0">
                <a:solidFill>
                  <a:schemeClr val="tx1">
                    <a:lumMod val="65000"/>
                    <a:lumOff val="35000"/>
                  </a:schemeClr>
                </a:solidFill>
                <a:latin typeface="Adobe 繁黑體 Std B" panose="020B0700000000000000" pitchFamily="34" charset="-120"/>
                <a:ea typeface="Adobe 繁黑體 Std B" panose="020B0700000000000000" pitchFamily="34" charset="-120"/>
              </a:rPr>
              <a:t>..</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a:t>
            </a:r>
            <a:endPar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endParaRPr>
          </a:p>
          <a:p>
            <a:pPr>
              <a:lnSpc>
                <a:spcPct val="100000"/>
              </a:lnSpc>
            </a:pP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除了</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安排相關的營隊活動外，若孩子需要個別的練習，而家長在能力或時間上有困難的話，也可以請一位穩重、可信任的</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大哥</a:t>
            </a:r>
            <a:r>
              <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姊在</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固定的時間陪著孩子發展其興趣。</a:t>
            </a:r>
          </a:p>
        </p:txBody>
      </p:sp>
      <p:pic>
        <p:nvPicPr>
          <p:cNvPr id="4" name="圖片 3"/>
          <p:cNvPicPr>
            <a:picLocks noChangeAspect="1"/>
          </p:cNvPicPr>
          <p:nvPr/>
        </p:nvPicPr>
        <p:blipFill>
          <a:blip r:embed="rId2"/>
          <a:stretch>
            <a:fillRect/>
          </a:stretch>
        </p:blipFill>
        <p:spPr>
          <a:xfrm>
            <a:off x="838200" y="-667"/>
            <a:ext cx="707197" cy="1691355"/>
          </a:xfrm>
          <a:prstGeom prst="rect">
            <a:avLst/>
          </a:prstGeom>
        </p:spPr>
      </p:pic>
      <p:pic>
        <p:nvPicPr>
          <p:cNvPr id="5" name="圖片 4"/>
          <p:cNvPicPr>
            <a:picLocks noChangeAspect="1"/>
          </p:cNvPicPr>
          <p:nvPr/>
        </p:nvPicPr>
        <p:blipFill>
          <a:blip r:embed="rId3"/>
          <a:stretch>
            <a:fillRect/>
          </a:stretch>
        </p:blipFill>
        <p:spPr>
          <a:xfrm>
            <a:off x="8952807" y="1868553"/>
            <a:ext cx="2209799" cy="2282309"/>
          </a:xfrm>
          <a:prstGeom prst="rect">
            <a:avLst/>
          </a:prstGeom>
        </p:spPr>
      </p:pic>
    </p:spTree>
    <p:extLst>
      <p:ext uri="{BB962C8B-B14F-4D97-AF65-F5344CB8AC3E}">
        <p14:creationId xmlns:p14="http://schemas.microsoft.com/office/powerpoint/2010/main" val="205455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95796" y="365125"/>
            <a:ext cx="9658004" cy="1325563"/>
          </a:xfrm>
        </p:spPr>
        <p:txBody>
          <a:bodyPr/>
          <a:lstStyle/>
          <a:p>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學習內容方式的呈現</a:t>
            </a:r>
            <a:endPar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endParaRPr>
          </a:p>
        </p:txBody>
      </p:sp>
      <p:sp>
        <p:nvSpPr>
          <p:cNvPr id="3" name="內容版面配置區 2"/>
          <p:cNvSpPr>
            <a:spLocks noGrp="1"/>
          </p:cNvSpPr>
          <p:nvPr>
            <p:ph idx="1"/>
          </p:nvPr>
        </p:nvSpPr>
        <p:spPr>
          <a:xfrm>
            <a:off x="838200" y="1825625"/>
            <a:ext cx="5903422" cy="4351338"/>
          </a:xfrm>
        </p:spPr>
        <p:txBody>
          <a:bodyPr/>
          <a:lstStyle/>
          <a:p>
            <a:r>
              <a:rPr lang="zh-TW" altLang="en-US" dirty="0" smtClean="0">
                <a:solidFill>
                  <a:srgbClr val="F901E7"/>
                </a:solidFill>
                <a:latin typeface="Adobe 繁黑體 Std B" panose="020B0700000000000000" pitchFamily="34" charset="-120"/>
                <a:ea typeface="Adobe 繁黑體 Std B" panose="020B0700000000000000" pitchFamily="34" charset="-120"/>
              </a:rPr>
              <a:t>口語化</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時期：面對面演講、口述。</a:t>
            </a:r>
            <a:endPar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endParaRPr>
          </a:p>
          <a:p>
            <a:r>
              <a:rPr lang="zh-TW" altLang="en-US" dirty="0" smtClean="0">
                <a:solidFill>
                  <a:srgbClr val="F901E7"/>
                </a:solidFill>
                <a:latin typeface="Adobe 繁黑體 Std B" panose="020B0700000000000000" pitchFamily="34" charset="-120"/>
                <a:ea typeface="Adobe 繁黑體 Std B" panose="020B0700000000000000" pitchFamily="34" charset="-120"/>
              </a:rPr>
              <a:t>書面化</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時期：書面語言的呈現。</a:t>
            </a:r>
            <a:endPar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endParaRPr>
          </a:p>
          <a:p>
            <a:r>
              <a:rPr lang="zh-TW" altLang="en-US" dirty="0" smtClean="0">
                <a:solidFill>
                  <a:srgbClr val="F901E7"/>
                </a:solidFill>
                <a:latin typeface="Adobe 繁黑體 Std B" panose="020B0700000000000000" pitchFamily="34" charset="-120"/>
                <a:ea typeface="Adobe 繁黑體 Std B" panose="020B0700000000000000" pitchFamily="34" charset="-120"/>
              </a:rPr>
              <a:t>互聯網</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時期：多媒體的情境呈現。</a:t>
            </a:r>
            <a:endPar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endParaRPr>
          </a:p>
          <a:p>
            <a:endParaRPr lang="zh-TW" altLang="en-US" dirty="0"/>
          </a:p>
        </p:txBody>
      </p:sp>
      <p:pic>
        <p:nvPicPr>
          <p:cNvPr id="4" name="圖片 3"/>
          <p:cNvPicPr>
            <a:picLocks noChangeAspect="1"/>
          </p:cNvPicPr>
          <p:nvPr/>
        </p:nvPicPr>
        <p:blipFill>
          <a:blip r:embed="rId2"/>
          <a:stretch>
            <a:fillRect/>
          </a:stretch>
        </p:blipFill>
        <p:spPr>
          <a:xfrm>
            <a:off x="838200" y="-667"/>
            <a:ext cx="707197" cy="1691355"/>
          </a:xfrm>
          <a:prstGeom prst="rect">
            <a:avLst/>
          </a:prstGeom>
        </p:spPr>
      </p:pic>
      <p:pic>
        <p:nvPicPr>
          <p:cNvPr id="6" name="圖片 5"/>
          <p:cNvPicPr>
            <a:picLocks noChangeAspect="1"/>
          </p:cNvPicPr>
          <p:nvPr/>
        </p:nvPicPr>
        <p:blipFill>
          <a:blip r:embed="rId3"/>
          <a:stretch>
            <a:fillRect/>
          </a:stretch>
        </p:blipFill>
        <p:spPr>
          <a:xfrm>
            <a:off x="8178221" y="1825625"/>
            <a:ext cx="2037186" cy="2031480"/>
          </a:xfrm>
          <a:prstGeom prst="rect">
            <a:avLst/>
          </a:prstGeom>
        </p:spPr>
      </p:pic>
      <p:pic>
        <p:nvPicPr>
          <p:cNvPr id="7" name="圖片 6"/>
          <p:cNvPicPr>
            <a:picLocks noChangeAspect="1"/>
          </p:cNvPicPr>
          <p:nvPr/>
        </p:nvPicPr>
        <p:blipFill>
          <a:blip r:embed="rId4"/>
          <a:stretch>
            <a:fillRect/>
          </a:stretch>
        </p:blipFill>
        <p:spPr>
          <a:xfrm>
            <a:off x="838200" y="3857105"/>
            <a:ext cx="10282501" cy="2238750"/>
          </a:xfrm>
          <a:prstGeom prst="rect">
            <a:avLst/>
          </a:prstGeom>
        </p:spPr>
      </p:pic>
    </p:spTree>
    <p:extLst>
      <p:ext uri="{BB962C8B-B14F-4D97-AF65-F5344CB8AC3E}">
        <p14:creationId xmlns:p14="http://schemas.microsoft.com/office/powerpoint/2010/main" val="2855512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45920" y="365125"/>
            <a:ext cx="9707880" cy="1325563"/>
          </a:xfrm>
        </p:spPr>
        <p:txBody>
          <a:bodyPr>
            <a:normAutofit/>
          </a:bodyPr>
          <a:lstStyle/>
          <a:p>
            <a:pPr marL="0" indent="0"/>
            <a:r>
              <a:rPr lang="zh-TW" altLang="en-US" sz="4000" dirty="0">
                <a:solidFill>
                  <a:schemeClr val="tx1">
                    <a:lumMod val="65000"/>
                    <a:lumOff val="35000"/>
                  </a:schemeClr>
                </a:solidFill>
                <a:latin typeface="Adobe 繁黑體 Std B" panose="020B0700000000000000" pitchFamily="34" charset="-120"/>
                <a:ea typeface="Adobe 繁黑體 Std B" panose="020B0700000000000000" pitchFamily="34" charset="-120"/>
              </a:rPr>
              <a:t>五、與孩子討論時間管理。</a:t>
            </a:r>
            <a:endParaRPr lang="en-US" altLang="zh-TW" sz="4000" dirty="0">
              <a:solidFill>
                <a:schemeClr val="tx1">
                  <a:lumMod val="65000"/>
                  <a:lumOff val="35000"/>
                </a:schemeClr>
              </a:solidFill>
              <a:latin typeface="Adobe 繁黑體 Std B" panose="020B0700000000000000" pitchFamily="34" charset="-120"/>
              <a:ea typeface="Adobe 繁黑體 Std B" panose="020B0700000000000000" pitchFamily="34" charset="-120"/>
            </a:endParaRPr>
          </a:p>
        </p:txBody>
      </p:sp>
      <p:sp>
        <p:nvSpPr>
          <p:cNvPr id="3" name="內容版面配置區 2"/>
          <p:cNvSpPr>
            <a:spLocks noGrp="1"/>
          </p:cNvSpPr>
          <p:nvPr>
            <p:ph idx="1"/>
          </p:nvPr>
        </p:nvSpPr>
        <p:spPr>
          <a:xfrm>
            <a:off x="838200" y="1825625"/>
            <a:ext cx="7989916" cy="4649990"/>
          </a:xfrm>
        </p:spPr>
        <p:txBody>
          <a:bodyPr>
            <a:normAutofit/>
          </a:bodyPr>
          <a:lstStyle/>
          <a:p>
            <a:pPr>
              <a:lnSpc>
                <a:spcPct val="100000"/>
              </a:lnSpc>
            </a:pP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事先與孩子</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規劃有</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哪些是必要做的</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事，請</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孩子做好每天大概的時間規劃：如：每天何時做功課、打多久的</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電玩、</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看多久的電視、固定何時打球</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a:t>
            </a:r>
            <a:endPar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endParaRPr>
          </a:p>
          <a:p>
            <a:pPr>
              <a:lnSpc>
                <a:spcPct val="100000"/>
              </a:lnSpc>
            </a:pP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與</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孩子事先申明：若這些都做得到，代表孩子有自我管理能力，不會被電腦所控制；但若做不到，但代表孩子需要外在的幫忙，</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此時網路的</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開放就會暫緩。若孩子內控能力尚在培養中，適當的外控方法介入是可行的，如使用電信業者所提供的</a:t>
            </a:r>
            <a:r>
              <a:rPr lang="zh-TW" altLang="en-US" dirty="0">
                <a:solidFill>
                  <a:srgbClr val="F901E7"/>
                </a:solidFill>
                <a:latin typeface="Adobe 繁黑體 Std B" panose="020B0700000000000000" pitchFamily="34" charset="-120"/>
                <a:ea typeface="Adobe 繁黑體 Std B" panose="020B0700000000000000" pitchFamily="34" charset="-120"/>
              </a:rPr>
              <a:t>時間限制方案</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，並讓孩子明確地清楚此訊息。</a:t>
            </a:r>
          </a:p>
        </p:txBody>
      </p:sp>
      <p:pic>
        <p:nvPicPr>
          <p:cNvPr id="4" name="圖片 3"/>
          <p:cNvPicPr>
            <a:picLocks noChangeAspect="1"/>
          </p:cNvPicPr>
          <p:nvPr/>
        </p:nvPicPr>
        <p:blipFill>
          <a:blip r:embed="rId2"/>
          <a:stretch>
            <a:fillRect/>
          </a:stretch>
        </p:blipFill>
        <p:spPr>
          <a:xfrm>
            <a:off x="838200" y="-667"/>
            <a:ext cx="707197" cy="1691355"/>
          </a:xfrm>
          <a:prstGeom prst="rect">
            <a:avLst/>
          </a:prstGeom>
        </p:spPr>
      </p:pic>
      <p:pic>
        <p:nvPicPr>
          <p:cNvPr id="5" name="圖片 4"/>
          <p:cNvPicPr>
            <a:picLocks noChangeAspect="1"/>
          </p:cNvPicPr>
          <p:nvPr/>
        </p:nvPicPr>
        <p:blipFill>
          <a:blip r:embed="rId3"/>
          <a:stretch>
            <a:fillRect/>
          </a:stretch>
        </p:blipFill>
        <p:spPr>
          <a:xfrm>
            <a:off x="9076536" y="1907820"/>
            <a:ext cx="2168775" cy="2242800"/>
          </a:xfrm>
          <a:prstGeom prst="rect">
            <a:avLst/>
          </a:prstGeom>
        </p:spPr>
      </p:pic>
    </p:spTree>
    <p:extLst>
      <p:ext uri="{BB962C8B-B14F-4D97-AF65-F5344CB8AC3E}">
        <p14:creationId xmlns:p14="http://schemas.microsoft.com/office/powerpoint/2010/main" val="2158426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838200" y="1825625"/>
            <a:ext cx="7050578" cy="4351338"/>
          </a:xfrm>
        </p:spPr>
        <p:txBody>
          <a:bodyPr/>
          <a:lstStyle/>
          <a:p>
            <a:pPr algn="just">
              <a:lnSpc>
                <a:spcPct val="100000"/>
              </a:lnSpc>
            </a:pP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每隔一段時間（兩個禮拜或一個月）瞭解一下功課進度，當孩子在時間管理上有做到的地方，請大大地予以鼓勵；對於做不到的地方，再一次地討論發生了什麼事，問問孩子需要做什麼調整</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a:t>
            </a:r>
            <a:endPar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endParaRPr>
          </a:p>
        </p:txBody>
      </p:sp>
      <p:pic>
        <p:nvPicPr>
          <p:cNvPr id="4" name="圖片 3"/>
          <p:cNvPicPr>
            <a:picLocks noChangeAspect="1"/>
          </p:cNvPicPr>
          <p:nvPr/>
        </p:nvPicPr>
        <p:blipFill>
          <a:blip r:embed="rId2"/>
          <a:stretch>
            <a:fillRect/>
          </a:stretch>
        </p:blipFill>
        <p:spPr>
          <a:xfrm>
            <a:off x="838200" y="-667"/>
            <a:ext cx="707197" cy="1691355"/>
          </a:xfrm>
          <a:prstGeom prst="rect">
            <a:avLst/>
          </a:prstGeom>
        </p:spPr>
      </p:pic>
      <p:pic>
        <p:nvPicPr>
          <p:cNvPr id="5" name="圖片 4"/>
          <p:cNvPicPr>
            <a:picLocks noChangeAspect="1"/>
          </p:cNvPicPr>
          <p:nvPr/>
        </p:nvPicPr>
        <p:blipFill>
          <a:blip r:embed="rId3"/>
          <a:stretch>
            <a:fillRect/>
          </a:stretch>
        </p:blipFill>
        <p:spPr>
          <a:xfrm>
            <a:off x="8808762" y="3870556"/>
            <a:ext cx="2039345" cy="2033633"/>
          </a:xfrm>
          <a:prstGeom prst="rect">
            <a:avLst/>
          </a:prstGeom>
        </p:spPr>
      </p:pic>
    </p:spTree>
    <p:extLst>
      <p:ext uri="{BB962C8B-B14F-4D97-AF65-F5344CB8AC3E}">
        <p14:creationId xmlns:p14="http://schemas.microsoft.com/office/powerpoint/2010/main" val="4285079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838200" y="1825625"/>
            <a:ext cx="7358149" cy="4351338"/>
          </a:xfrm>
        </p:spPr>
        <p:txBody>
          <a:bodyPr/>
          <a:lstStyle/>
          <a:p>
            <a:pPr>
              <a:lnSpc>
                <a:spcPct val="100000"/>
              </a:lnSpc>
            </a:pP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自我管理能力的學習，需要一段長時間的練習，孩子會與家長有一段磨合期，家長如果能持著溫和及堅定的態度，將會對孩子的自我控制能力的發展有所幫忙</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a:t>
            </a:r>
            <a:endPar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endParaRPr>
          </a:p>
          <a:p>
            <a:pPr>
              <a:lnSpc>
                <a:spcPct val="100000"/>
              </a:lnSpc>
            </a:pP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如</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孩子超過時間仍在電腦前，告知孩子要自己或是由大人關機，孩子若耍賴有情緒，可以建議他要回房間冷靜一下或是去玩玩具；青少年則可建議他回房間或到外面散步冷靜一下。</a:t>
            </a:r>
          </a:p>
        </p:txBody>
      </p:sp>
      <p:pic>
        <p:nvPicPr>
          <p:cNvPr id="4" name="圖片 3"/>
          <p:cNvPicPr>
            <a:picLocks noChangeAspect="1"/>
          </p:cNvPicPr>
          <p:nvPr/>
        </p:nvPicPr>
        <p:blipFill>
          <a:blip r:embed="rId2"/>
          <a:stretch>
            <a:fillRect/>
          </a:stretch>
        </p:blipFill>
        <p:spPr>
          <a:xfrm>
            <a:off x="838200" y="-667"/>
            <a:ext cx="707197" cy="1691355"/>
          </a:xfrm>
          <a:prstGeom prst="rect">
            <a:avLst/>
          </a:prstGeom>
        </p:spPr>
      </p:pic>
      <p:pic>
        <p:nvPicPr>
          <p:cNvPr id="5" name="圖片 4"/>
          <p:cNvPicPr>
            <a:picLocks noChangeAspect="1"/>
          </p:cNvPicPr>
          <p:nvPr/>
        </p:nvPicPr>
        <p:blipFill>
          <a:blip r:embed="rId3"/>
          <a:stretch>
            <a:fillRect/>
          </a:stretch>
        </p:blipFill>
        <p:spPr>
          <a:xfrm>
            <a:off x="8890581" y="3953682"/>
            <a:ext cx="2024029" cy="2018359"/>
          </a:xfrm>
          <a:prstGeom prst="rect">
            <a:avLst/>
          </a:prstGeom>
        </p:spPr>
      </p:pic>
    </p:spTree>
    <p:extLst>
      <p:ext uri="{BB962C8B-B14F-4D97-AF65-F5344CB8AC3E}">
        <p14:creationId xmlns:p14="http://schemas.microsoft.com/office/powerpoint/2010/main" val="3253017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838200" y="1825624"/>
            <a:ext cx="7524404" cy="4625051"/>
          </a:xfrm>
        </p:spPr>
        <p:txBody>
          <a:bodyPr>
            <a:normAutofit/>
          </a:bodyPr>
          <a:lstStyle/>
          <a:p>
            <a:pPr>
              <a:lnSpc>
                <a:spcPct val="110000"/>
              </a:lnSpc>
            </a:pP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假日得以</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讓孩子培養興趣，至於是什麼興趣則端賴家長適時的協助及孩子的參與。家長所能做的是平時親子關係的</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維繫，</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並協助孩子發展自我管理能力，以避免把孩子推向網路世界；而事先與孩子做好興趣與活動的規劃，得以替代電腦網路，成為吸引孩子的拉力</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a:t>
            </a:r>
            <a:endPar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endParaRPr>
          </a:p>
          <a:p>
            <a:pPr>
              <a:lnSpc>
                <a:spcPct val="110000"/>
              </a:lnSpc>
            </a:pP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尤其在漫漫</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的長假，足以幫忙孩子不致於過度依賴電腦，但又能讓孩子度過一個豐富且有意義的假期。</a:t>
            </a:r>
          </a:p>
        </p:txBody>
      </p:sp>
      <p:pic>
        <p:nvPicPr>
          <p:cNvPr id="4" name="圖片 3"/>
          <p:cNvPicPr>
            <a:picLocks noChangeAspect="1"/>
          </p:cNvPicPr>
          <p:nvPr/>
        </p:nvPicPr>
        <p:blipFill>
          <a:blip r:embed="rId2"/>
          <a:stretch>
            <a:fillRect/>
          </a:stretch>
        </p:blipFill>
        <p:spPr>
          <a:xfrm>
            <a:off x="838200" y="-667"/>
            <a:ext cx="707197" cy="1691355"/>
          </a:xfrm>
          <a:prstGeom prst="rect">
            <a:avLst/>
          </a:prstGeom>
        </p:spPr>
      </p:pic>
      <p:pic>
        <p:nvPicPr>
          <p:cNvPr id="5" name="圖片 4"/>
          <p:cNvPicPr>
            <a:picLocks noChangeAspect="1"/>
          </p:cNvPicPr>
          <p:nvPr/>
        </p:nvPicPr>
        <p:blipFill>
          <a:blip r:embed="rId3"/>
          <a:stretch>
            <a:fillRect/>
          </a:stretch>
        </p:blipFill>
        <p:spPr>
          <a:xfrm>
            <a:off x="8932147" y="1934514"/>
            <a:ext cx="1923494" cy="1905966"/>
          </a:xfrm>
          <a:prstGeom prst="rect">
            <a:avLst/>
          </a:prstGeom>
        </p:spPr>
      </p:pic>
    </p:spTree>
    <p:extLst>
      <p:ext uri="{BB962C8B-B14F-4D97-AF65-F5344CB8AC3E}">
        <p14:creationId xmlns:p14="http://schemas.microsoft.com/office/powerpoint/2010/main" val="16439730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54232" y="365125"/>
            <a:ext cx="9699567" cy="1325563"/>
          </a:xfrm>
        </p:spPr>
        <p:txBody>
          <a:bodyPr/>
          <a:lstStyle/>
          <a:p>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影片參</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考</a:t>
            </a:r>
          </a:p>
        </p:txBody>
      </p:sp>
      <p:sp>
        <p:nvSpPr>
          <p:cNvPr id="3" name="內容版面配置區 2"/>
          <p:cNvSpPr>
            <a:spLocks noGrp="1"/>
          </p:cNvSpPr>
          <p:nvPr>
            <p:ph idx="1"/>
          </p:nvPr>
        </p:nvSpPr>
        <p:spPr>
          <a:xfrm>
            <a:off x="1735974" y="1875501"/>
            <a:ext cx="5853545" cy="4351338"/>
          </a:xfrm>
        </p:spPr>
        <p:txBody>
          <a:bodyPr/>
          <a:lstStyle/>
          <a:p>
            <a:pPr marL="0" indent="0">
              <a:buNone/>
            </a:pPr>
            <a:endParaRPr lang="en-US" altLang="zh-TW" dirty="0" smtClean="0"/>
          </a:p>
          <a:p>
            <a:pPr marL="0" indent="0">
              <a:buNone/>
            </a:pPr>
            <a:r>
              <a:rPr lang="en-US" altLang="zh-TW" sz="3200" b="1" dirty="0">
                <a:solidFill>
                  <a:srgbClr val="C00000"/>
                </a:solidFill>
              </a:rPr>
              <a:t>TED </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hlinkClick r:id="rId2"/>
              </a:rPr>
              <a:t>你對上癮的所有認知都是錯</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hlinkClick r:id="rId2"/>
              </a:rPr>
              <a:t>的</a:t>
            </a:r>
            <a:endParaRPr lang="en-US" altLang="zh-TW" dirty="0"/>
          </a:p>
          <a:p>
            <a:pPr marL="0" indent="0">
              <a:buNone/>
            </a:pPr>
            <a:endParaRPr lang="zh-TW" altLang="en-US" dirty="0"/>
          </a:p>
          <a:p>
            <a:pPr marL="0" indent="0">
              <a:buNone/>
            </a:pP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hlinkClick r:id="rId3"/>
              </a:rPr>
              <a:t>馬大元醫師 「網路成癮</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hlinkClick r:id="rId3"/>
              </a:rPr>
              <a:t>」</a:t>
            </a:r>
            <a:endParaRPr lang="zh-TW" altLang="en-US" dirty="0"/>
          </a:p>
        </p:txBody>
      </p:sp>
      <p:pic>
        <p:nvPicPr>
          <p:cNvPr id="4" name="圖片 3"/>
          <p:cNvPicPr>
            <a:picLocks noChangeAspect="1"/>
          </p:cNvPicPr>
          <p:nvPr/>
        </p:nvPicPr>
        <p:blipFill>
          <a:blip r:embed="rId4"/>
          <a:stretch>
            <a:fillRect/>
          </a:stretch>
        </p:blipFill>
        <p:spPr>
          <a:xfrm>
            <a:off x="838200" y="-667"/>
            <a:ext cx="707197" cy="1691355"/>
          </a:xfrm>
          <a:prstGeom prst="rect">
            <a:avLst/>
          </a:prstGeom>
        </p:spPr>
      </p:pic>
    </p:spTree>
    <p:extLst>
      <p:ext uri="{BB962C8B-B14F-4D97-AF65-F5344CB8AC3E}">
        <p14:creationId xmlns:p14="http://schemas.microsoft.com/office/powerpoint/2010/main" val="18222261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12422" y="365125"/>
            <a:ext cx="9641378" cy="1325563"/>
          </a:xfrm>
        </p:spPr>
        <p:txBody>
          <a:bodyPr/>
          <a:lstStyle/>
          <a:p>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參考資料來源</a:t>
            </a:r>
            <a:endParaRPr lang="zh-TW" altLang="en-US" dirty="0"/>
          </a:p>
        </p:txBody>
      </p:sp>
      <p:sp>
        <p:nvSpPr>
          <p:cNvPr id="3" name="內容版面配置區 2"/>
          <p:cNvSpPr>
            <a:spLocks noGrp="1"/>
          </p:cNvSpPr>
          <p:nvPr>
            <p:ph idx="1"/>
          </p:nvPr>
        </p:nvSpPr>
        <p:spPr>
          <a:xfrm>
            <a:off x="1712422" y="1825625"/>
            <a:ext cx="9641378" cy="4351338"/>
          </a:xfrm>
        </p:spPr>
        <p:txBody>
          <a:bodyPr>
            <a:normAutofit/>
          </a:bodyPr>
          <a:lstStyle/>
          <a:p>
            <a:endParaRPr lang="en-US" altLang="zh-TW" sz="2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endParaRPr>
          </a:p>
          <a:p>
            <a:r>
              <a:rPr lang="zh-TW" altLang="en-US" sz="2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孩子</a:t>
            </a:r>
            <a:r>
              <a:rPr lang="zh-TW" altLang="en-US" sz="2000" dirty="0">
                <a:solidFill>
                  <a:schemeClr val="tx1">
                    <a:lumMod val="65000"/>
                    <a:lumOff val="35000"/>
                  </a:schemeClr>
                </a:solidFill>
                <a:latin typeface="Adobe 繁黑體 Std B" panose="020B0700000000000000" pitchFamily="34" charset="-120"/>
                <a:ea typeface="Adobe 繁黑體 Std B" panose="020B0700000000000000" pitchFamily="34" charset="-120"/>
              </a:rPr>
              <a:t>離不開網路的</a:t>
            </a:r>
            <a:r>
              <a:rPr lang="en-US" altLang="zh-TW" sz="2000" dirty="0">
                <a:solidFill>
                  <a:schemeClr val="tx1">
                    <a:lumMod val="65000"/>
                    <a:lumOff val="35000"/>
                  </a:schemeClr>
                </a:solidFill>
                <a:latin typeface="Adobe 繁黑體 Std B" panose="020B0700000000000000" pitchFamily="34" charset="-120"/>
                <a:ea typeface="Adobe 繁黑體 Std B" panose="020B0700000000000000" pitchFamily="34" charset="-120"/>
              </a:rPr>
              <a:t>7</a:t>
            </a:r>
            <a:r>
              <a:rPr lang="zh-TW" altLang="en-US" sz="2000" dirty="0">
                <a:solidFill>
                  <a:schemeClr val="tx1">
                    <a:lumMod val="65000"/>
                    <a:lumOff val="35000"/>
                  </a:schemeClr>
                </a:solidFill>
                <a:latin typeface="Adobe 繁黑體 Std B" panose="020B0700000000000000" pitchFamily="34" charset="-120"/>
                <a:ea typeface="Adobe 繁黑體 Std B" panose="020B0700000000000000" pitchFamily="34" charset="-120"/>
              </a:rPr>
              <a:t>大</a:t>
            </a:r>
            <a:r>
              <a:rPr lang="zh-TW" altLang="en-US" sz="2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原因</a:t>
            </a:r>
            <a:r>
              <a:rPr lang="en-US" altLang="zh-TW" sz="2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a:t>
            </a:r>
            <a:r>
              <a:rPr lang="zh-TW" altLang="en-US" sz="2000" dirty="0">
                <a:solidFill>
                  <a:schemeClr val="tx1">
                    <a:lumMod val="65000"/>
                    <a:lumOff val="35000"/>
                  </a:schemeClr>
                </a:solidFill>
                <a:latin typeface="Adobe 繁黑體 Std B" panose="020B0700000000000000" pitchFamily="34" charset="-120"/>
                <a:ea typeface="Adobe 繁黑體 Std B" panose="020B0700000000000000" pitchFamily="34" charset="-120"/>
              </a:rPr>
              <a:t>友緣</a:t>
            </a:r>
            <a:r>
              <a:rPr lang="zh-TW" altLang="en-US" sz="2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基金會</a:t>
            </a:r>
            <a:endParaRPr lang="en-US" altLang="zh-TW" sz="2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endParaRPr>
          </a:p>
          <a:p>
            <a:r>
              <a:rPr lang="zh-TW" altLang="en-US" sz="2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網路</a:t>
            </a:r>
            <a:r>
              <a:rPr lang="zh-TW" altLang="en-US" sz="2000" dirty="0">
                <a:solidFill>
                  <a:schemeClr val="tx1">
                    <a:lumMod val="65000"/>
                    <a:lumOff val="35000"/>
                  </a:schemeClr>
                </a:solidFill>
                <a:latin typeface="Adobe 繁黑體 Std B" panose="020B0700000000000000" pitchFamily="34" charset="-120"/>
                <a:ea typeface="Adobe 繁黑體 Std B" panose="020B0700000000000000" pitchFamily="34" charset="-120"/>
              </a:rPr>
              <a:t>成癮不是罪</a:t>
            </a:r>
            <a:r>
              <a:rPr lang="en-US" altLang="zh-TW" sz="2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a:t>
            </a:r>
            <a:r>
              <a:rPr lang="zh-TW" altLang="en-US" sz="2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王智弘 親</a:t>
            </a:r>
            <a:r>
              <a:rPr lang="zh-TW" altLang="en-US" sz="2000" dirty="0">
                <a:solidFill>
                  <a:schemeClr val="tx1">
                    <a:lumMod val="65000"/>
                    <a:lumOff val="35000"/>
                  </a:schemeClr>
                </a:solidFill>
                <a:latin typeface="Adobe 繁黑體 Std B" panose="020B0700000000000000" pitchFamily="34" charset="-120"/>
                <a:ea typeface="Adobe 繁黑體 Std B" panose="020B0700000000000000" pitchFamily="34" charset="-120"/>
              </a:rPr>
              <a:t>子</a:t>
            </a:r>
            <a:r>
              <a:rPr lang="zh-TW" altLang="en-US" sz="2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天下</a:t>
            </a:r>
            <a:endParaRPr lang="en-US" altLang="zh-TW" sz="2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endParaRPr>
          </a:p>
          <a:p>
            <a:r>
              <a:rPr lang="zh-TW" altLang="en-US" sz="2000" dirty="0">
                <a:solidFill>
                  <a:schemeClr val="tx1">
                    <a:lumMod val="65000"/>
                    <a:lumOff val="35000"/>
                  </a:schemeClr>
                </a:solidFill>
                <a:latin typeface="Adobe 繁黑體 Std B" panose="020B0700000000000000" pitchFamily="34" charset="-120"/>
                <a:ea typeface="Adobe 繁黑體 Std B" panose="020B0700000000000000" pitchFamily="34" charset="-120"/>
              </a:rPr>
              <a:t>網路</a:t>
            </a:r>
            <a:r>
              <a:rPr lang="zh-TW" altLang="en-US" sz="2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成癮</a:t>
            </a:r>
            <a:r>
              <a:rPr lang="en-US" altLang="zh-TW" sz="2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a:t>
            </a:r>
            <a:r>
              <a:rPr lang="zh-TW" altLang="en-US" sz="2000" dirty="0">
                <a:solidFill>
                  <a:schemeClr val="tx1">
                    <a:lumMod val="65000"/>
                    <a:lumOff val="35000"/>
                  </a:schemeClr>
                </a:solidFill>
                <a:latin typeface="Adobe 繁黑體 Std B" panose="020B0700000000000000" pitchFamily="34" charset="-120"/>
                <a:ea typeface="Adobe 繁黑體 Std B" panose="020B0700000000000000" pitchFamily="34" charset="-120"/>
              </a:rPr>
              <a:t>陳瑛琪論文</a:t>
            </a:r>
            <a:r>
              <a:rPr lang="zh-TW" altLang="en-US" sz="2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摘要</a:t>
            </a:r>
            <a:endParaRPr lang="en-US" altLang="zh-TW" sz="2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endParaRPr>
          </a:p>
          <a:p>
            <a:r>
              <a:rPr lang="zh-TW" altLang="en-US" sz="2000" dirty="0">
                <a:solidFill>
                  <a:schemeClr val="tx1">
                    <a:lumMod val="65000"/>
                    <a:lumOff val="35000"/>
                  </a:schemeClr>
                </a:solidFill>
                <a:latin typeface="Adobe 繁黑體 Std B" panose="020B0700000000000000" pitchFamily="34" charset="-120"/>
                <a:ea typeface="Adobe 繁黑體 Std B" panose="020B0700000000000000" pitchFamily="34" charset="-120"/>
              </a:rPr>
              <a:t>玩電玩≠網路</a:t>
            </a:r>
            <a:r>
              <a:rPr lang="zh-TW" altLang="en-US" sz="2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成癮 背後</a:t>
            </a:r>
            <a:r>
              <a:rPr lang="zh-TW" altLang="en-US" sz="2000" dirty="0">
                <a:solidFill>
                  <a:schemeClr val="tx1">
                    <a:lumMod val="65000"/>
                    <a:lumOff val="35000"/>
                  </a:schemeClr>
                </a:solidFill>
                <a:latin typeface="Adobe 繁黑體 Std B" panose="020B0700000000000000" pitchFamily="34" charset="-120"/>
                <a:ea typeface="Adobe 繁黑體 Std B" panose="020B0700000000000000" pitchFamily="34" charset="-120"/>
              </a:rPr>
              <a:t>心理需求更值得</a:t>
            </a:r>
            <a:r>
              <a:rPr lang="zh-TW" altLang="en-US" sz="2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重視</a:t>
            </a:r>
            <a:r>
              <a:rPr lang="en-US" altLang="zh-TW" sz="2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a:t>
            </a:r>
            <a:r>
              <a:rPr lang="zh-TW" altLang="en-US" sz="2000" dirty="0">
                <a:solidFill>
                  <a:schemeClr val="tx1">
                    <a:lumMod val="65000"/>
                    <a:lumOff val="35000"/>
                  </a:schemeClr>
                </a:solidFill>
                <a:latin typeface="Adobe 繁黑體 Std B" panose="020B0700000000000000" pitchFamily="34" charset="-120"/>
                <a:ea typeface="Adobe 繁黑體 Std B" panose="020B0700000000000000" pitchFamily="34" charset="-120"/>
              </a:rPr>
              <a:t>林胤</a:t>
            </a:r>
            <a:r>
              <a:rPr lang="zh-TW" altLang="en-US" sz="2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斈</a:t>
            </a:r>
            <a:endParaRPr lang="en-US" altLang="zh-TW" sz="2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endParaRPr>
          </a:p>
          <a:p>
            <a:r>
              <a:rPr lang="en-US" altLang="zh-TW" sz="2000" dirty="0" err="1">
                <a:solidFill>
                  <a:schemeClr val="tx1">
                    <a:lumMod val="65000"/>
                    <a:lumOff val="35000"/>
                  </a:schemeClr>
                </a:solidFill>
                <a:latin typeface="Adobe 繁黑體 Std B" panose="020B0700000000000000" pitchFamily="34" charset="-120"/>
                <a:ea typeface="Adobe 繁黑體 Std B" panose="020B0700000000000000" pitchFamily="34" charset="-120"/>
              </a:rPr>
              <a:t>Youtube</a:t>
            </a:r>
            <a:r>
              <a:rPr lang="en-US" altLang="zh-TW" sz="2000" dirty="0">
                <a:solidFill>
                  <a:schemeClr val="tx1">
                    <a:lumMod val="65000"/>
                    <a:lumOff val="35000"/>
                  </a:schemeClr>
                </a:solidFill>
                <a:latin typeface="Adobe 繁黑體 Std B" panose="020B0700000000000000" pitchFamily="34" charset="-120"/>
                <a:ea typeface="Adobe 繁黑體 Std B" panose="020B0700000000000000" pitchFamily="34" charset="-120"/>
              </a:rPr>
              <a:t> Johann Hari "Everything you think you know about addiction is wrong" /</a:t>
            </a:r>
            <a:r>
              <a:rPr lang="en-US" altLang="zh-TW" sz="2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TED</a:t>
            </a:r>
            <a:r>
              <a:rPr lang="zh-TW" altLang="en-US" sz="2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 </a:t>
            </a:r>
            <a:r>
              <a:rPr lang="en-US" altLang="zh-TW" sz="2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Speech</a:t>
            </a:r>
          </a:p>
          <a:p>
            <a:r>
              <a:rPr lang="zh-TW" altLang="en-US" sz="2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a:t>
            </a:r>
            <a:r>
              <a:rPr lang="zh-TW" altLang="en-US" sz="2000" dirty="0">
                <a:solidFill>
                  <a:schemeClr val="tx1">
                    <a:lumMod val="65000"/>
                    <a:lumOff val="35000"/>
                  </a:schemeClr>
                </a:solidFill>
                <a:latin typeface="Adobe 繁黑體 Std B" panose="020B0700000000000000" pitchFamily="34" charset="-120"/>
                <a:ea typeface="Adobe 繁黑體 Std B" panose="020B0700000000000000" pitchFamily="34" charset="-120"/>
              </a:rPr>
              <a:t>網路成癮</a:t>
            </a:r>
            <a:r>
              <a:rPr lang="zh-TW" altLang="en-US" sz="2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a:t>
            </a:r>
            <a:r>
              <a:rPr lang="en-US" altLang="zh-TW" sz="2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a:t>
            </a:r>
            <a:r>
              <a:rPr lang="zh-TW" altLang="en-US" sz="2000" dirty="0">
                <a:solidFill>
                  <a:schemeClr val="tx1">
                    <a:lumMod val="65000"/>
                    <a:lumOff val="35000"/>
                  </a:schemeClr>
                </a:solidFill>
                <a:latin typeface="Adobe 繁黑體 Std B" panose="020B0700000000000000" pitchFamily="34" charset="-120"/>
                <a:ea typeface="Adobe 繁黑體 Std B" panose="020B0700000000000000" pitchFamily="34" charset="-120"/>
              </a:rPr>
              <a:t>馬大元</a:t>
            </a:r>
            <a:r>
              <a:rPr lang="zh-TW" altLang="en-US" sz="2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醫師</a:t>
            </a:r>
            <a:endParaRPr lang="en-US" altLang="zh-TW" sz="2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endParaRPr>
          </a:p>
          <a:p>
            <a:r>
              <a:rPr lang="en-US" altLang="zh-TW" sz="2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a:t>
            </a:r>
            <a:r>
              <a:rPr lang="zh-TW" altLang="en-US" sz="2000" dirty="0">
                <a:solidFill>
                  <a:schemeClr val="tx1">
                    <a:lumMod val="65000"/>
                    <a:lumOff val="35000"/>
                  </a:schemeClr>
                </a:solidFill>
                <a:latin typeface="Adobe 繁黑體 Std B" panose="020B0700000000000000" pitchFamily="34" charset="-120"/>
                <a:ea typeface="Adobe 繁黑體 Std B" panose="020B0700000000000000" pitchFamily="34" charset="-120"/>
              </a:rPr>
              <a:t>淺薄</a:t>
            </a:r>
            <a:r>
              <a:rPr lang="en-US" altLang="zh-TW" sz="2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a:t>
            </a:r>
            <a:r>
              <a:rPr lang="zh-TW" altLang="en-US" sz="2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尼古拉施 </a:t>
            </a:r>
            <a:r>
              <a:rPr lang="en-US" altLang="zh-TW" sz="2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2011</a:t>
            </a:r>
            <a:r>
              <a:rPr lang="zh-TW" altLang="en-US" sz="2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出版</a:t>
            </a:r>
            <a:r>
              <a:rPr lang="zh-TW" altLang="en-US" sz="2000"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 </a:t>
            </a:r>
            <a:endParaRPr lang="zh-TW" altLang="en-US" sz="2000" dirty="0"/>
          </a:p>
          <a:p>
            <a:pPr marL="0" indent="0">
              <a:buNone/>
            </a:pPr>
            <a:endParaRPr lang="en-US" altLang="zh-TW" sz="2000" dirty="0"/>
          </a:p>
          <a:p>
            <a:endParaRPr lang="zh-TW" altLang="en-US" sz="2000" dirty="0">
              <a:solidFill>
                <a:schemeClr val="tx1">
                  <a:lumMod val="65000"/>
                  <a:lumOff val="35000"/>
                </a:schemeClr>
              </a:solidFill>
              <a:latin typeface="Adobe 繁黑體 Std B" panose="020B0700000000000000" pitchFamily="34" charset="-120"/>
              <a:ea typeface="Adobe 繁黑體 Std B" panose="020B0700000000000000" pitchFamily="34" charset="-120"/>
            </a:endParaRPr>
          </a:p>
        </p:txBody>
      </p:sp>
      <p:pic>
        <p:nvPicPr>
          <p:cNvPr id="4" name="圖片 3"/>
          <p:cNvPicPr>
            <a:picLocks noChangeAspect="1"/>
          </p:cNvPicPr>
          <p:nvPr/>
        </p:nvPicPr>
        <p:blipFill>
          <a:blip r:embed="rId2"/>
          <a:stretch>
            <a:fillRect/>
          </a:stretch>
        </p:blipFill>
        <p:spPr>
          <a:xfrm>
            <a:off x="838200" y="-667"/>
            <a:ext cx="707197" cy="1691355"/>
          </a:xfrm>
          <a:prstGeom prst="rect">
            <a:avLst/>
          </a:prstGeom>
        </p:spPr>
      </p:pic>
    </p:spTree>
    <p:extLst>
      <p:ext uri="{BB962C8B-B14F-4D97-AF65-F5344CB8AC3E}">
        <p14:creationId xmlns:p14="http://schemas.microsoft.com/office/powerpoint/2010/main" val="711890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2643447"/>
            <a:ext cx="10515600" cy="3533516"/>
          </a:xfrm>
        </p:spPr>
        <p:txBody>
          <a:bodyPr>
            <a:normAutofit/>
          </a:bodyPr>
          <a:lstStyle/>
          <a:p>
            <a:pPr marL="0" indent="0" algn="ctr">
              <a:buNone/>
            </a:pPr>
            <a:r>
              <a:rPr lang="zh-TW" altLang="en-US" sz="4000" dirty="0" smtClean="0">
                <a:solidFill>
                  <a:srgbClr val="F901E7"/>
                </a:solidFill>
                <a:latin typeface="Adobe 繁黑體 Std B" panose="020B0700000000000000" pitchFamily="34" charset="-120"/>
                <a:ea typeface="Adobe 繁黑體 Std B" panose="020B0700000000000000" pitchFamily="34" charset="-120"/>
              </a:rPr>
              <a:t>謝謝您的聆聽</a:t>
            </a:r>
            <a:endParaRPr lang="en-US" altLang="zh-TW" sz="4000" dirty="0" smtClean="0">
              <a:solidFill>
                <a:srgbClr val="F901E7"/>
              </a:solidFill>
              <a:latin typeface="Adobe 繁黑體 Std B" panose="020B0700000000000000" pitchFamily="34" charset="-120"/>
              <a:ea typeface="Adobe 繁黑體 Std B" panose="020B0700000000000000" pitchFamily="34" charset="-120"/>
            </a:endParaRPr>
          </a:p>
          <a:p>
            <a:pPr marL="0" indent="0" algn="ctr">
              <a:buNone/>
            </a:pPr>
            <a:r>
              <a:rPr lang="en-US" altLang="zh-TW" sz="4000" dirty="0" smtClean="0">
                <a:solidFill>
                  <a:srgbClr val="F901E7"/>
                </a:solidFill>
                <a:latin typeface="Adobe 繁黑體 Std B" panose="020B0700000000000000" pitchFamily="34" charset="-120"/>
                <a:ea typeface="Adobe 繁黑體 Std B" panose="020B0700000000000000" pitchFamily="34" charset="-120"/>
              </a:rPr>
              <a:t>THANKS FOR YOUR LISTENING</a:t>
            </a:r>
            <a:endParaRPr lang="zh-TW" altLang="en-US" sz="4000" dirty="0">
              <a:solidFill>
                <a:srgbClr val="F901E7"/>
              </a:solidFill>
              <a:latin typeface="Adobe 繁黑體 Std B" panose="020B0700000000000000" pitchFamily="34" charset="-120"/>
              <a:ea typeface="Adobe 繁黑體 Std B" panose="020B0700000000000000" pitchFamily="34" charset="-120"/>
            </a:endParaRPr>
          </a:p>
        </p:txBody>
      </p:sp>
      <p:pic>
        <p:nvPicPr>
          <p:cNvPr id="4" name="圖片 3"/>
          <p:cNvPicPr>
            <a:picLocks noChangeAspect="1"/>
          </p:cNvPicPr>
          <p:nvPr/>
        </p:nvPicPr>
        <p:blipFill>
          <a:blip r:embed="rId2"/>
          <a:stretch>
            <a:fillRect/>
          </a:stretch>
        </p:blipFill>
        <p:spPr>
          <a:xfrm>
            <a:off x="838200" y="-667"/>
            <a:ext cx="707197" cy="1691355"/>
          </a:xfrm>
          <a:prstGeom prst="rect">
            <a:avLst/>
          </a:prstGeom>
        </p:spPr>
      </p:pic>
    </p:spTree>
    <p:extLst>
      <p:ext uri="{BB962C8B-B14F-4D97-AF65-F5344CB8AC3E}">
        <p14:creationId xmlns:p14="http://schemas.microsoft.com/office/powerpoint/2010/main" val="476784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49598" y="631767"/>
            <a:ext cx="3750118" cy="1058921"/>
          </a:xfrm>
        </p:spPr>
        <p:txBody>
          <a:bodyPr/>
          <a:lstStyle/>
          <a:p>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自我篩檢量表</a:t>
            </a:r>
          </a:p>
        </p:txBody>
      </p:sp>
      <p:pic>
        <p:nvPicPr>
          <p:cNvPr id="4" name="圖片 3"/>
          <p:cNvPicPr>
            <a:picLocks noChangeAspect="1"/>
          </p:cNvPicPr>
          <p:nvPr/>
        </p:nvPicPr>
        <p:blipFill>
          <a:blip r:embed="rId2"/>
          <a:stretch>
            <a:fillRect/>
          </a:stretch>
        </p:blipFill>
        <p:spPr>
          <a:xfrm>
            <a:off x="1090577" y="0"/>
            <a:ext cx="5359021" cy="6883635"/>
          </a:xfrm>
          <a:prstGeom prst="rect">
            <a:avLst/>
          </a:prstGeom>
        </p:spPr>
      </p:pic>
      <p:pic>
        <p:nvPicPr>
          <p:cNvPr id="5" name="圖片 4"/>
          <p:cNvPicPr>
            <a:picLocks noChangeAspect="1"/>
          </p:cNvPicPr>
          <p:nvPr/>
        </p:nvPicPr>
        <p:blipFill>
          <a:blip r:embed="rId3"/>
          <a:stretch>
            <a:fillRect/>
          </a:stretch>
        </p:blipFill>
        <p:spPr>
          <a:xfrm>
            <a:off x="838200" y="-667"/>
            <a:ext cx="707197" cy="1691355"/>
          </a:xfrm>
          <a:prstGeom prst="rect">
            <a:avLst/>
          </a:prstGeom>
        </p:spPr>
      </p:pic>
      <p:pic>
        <p:nvPicPr>
          <p:cNvPr id="6" name="圖片 5"/>
          <p:cNvPicPr>
            <a:picLocks noChangeAspect="1"/>
          </p:cNvPicPr>
          <p:nvPr/>
        </p:nvPicPr>
        <p:blipFill>
          <a:blip r:embed="rId4"/>
          <a:stretch>
            <a:fillRect/>
          </a:stretch>
        </p:blipFill>
        <p:spPr>
          <a:xfrm>
            <a:off x="1737360" y="2607915"/>
            <a:ext cx="5370022" cy="1861040"/>
          </a:xfrm>
          <a:prstGeom prst="rect">
            <a:avLst/>
          </a:prstGeom>
        </p:spPr>
      </p:pic>
      <p:sp>
        <p:nvSpPr>
          <p:cNvPr id="7" name="矩形 6"/>
          <p:cNvSpPr/>
          <p:nvPr/>
        </p:nvSpPr>
        <p:spPr>
          <a:xfrm>
            <a:off x="1737360" y="2607915"/>
            <a:ext cx="5428211" cy="1861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圖片 8"/>
          <p:cNvPicPr>
            <a:picLocks noChangeAspect="1"/>
          </p:cNvPicPr>
          <p:nvPr/>
        </p:nvPicPr>
        <p:blipFill>
          <a:blip r:embed="rId5"/>
          <a:stretch>
            <a:fillRect/>
          </a:stretch>
        </p:blipFill>
        <p:spPr>
          <a:xfrm>
            <a:off x="8245947" y="2296262"/>
            <a:ext cx="2275870" cy="2291109"/>
          </a:xfrm>
          <a:prstGeom prst="rect">
            <a:avLst/>
          </a:prstGeom>
        </p:spPr>
      </p:pic>
    </p:spTree>
    <p:extLst>
      <p:ext uri="{BB962C8B-B14F-4D97-AF65-F5344CB8AC3E}">
        <p14:creationId xmlns:p14="http://schemas.microsoft.com/office/powerpoint/2010/main" val="3781086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04109" y="365125"/>
            <a:ext cx="3275216" cy="1325563"/>
          </a:xfrm>
        </p:spPr>
        <p:txBody>
          <a:bodyPr>
            <a:normAutofit/>
          </a:bodyPr>
          <a:lstStyle/>
          <a:p>
            <a:r>
              <a:rPr lang="zh-TW" altLang="en-US" sz="4000" dirty="0">
                <a:solidFill>
                  <a:srgbClr val="F901E7"/>
                </a:solidFill>
                <a:latin typeface="Adobe 繁黑體 Std B" panose="020B0700000000000000" pitchFamily="34" charset="-120"/>
                <a:ea typeface="Adobe 繁黑體 Std B" panose="020B0700000000000000" pitchFamily="34" charset="-120"/>
              </a:rPr>
              <a:t>網路成癮</a:t>
            </a:r>
          </a:p>
        </p:txBody>
      </p:sp>
      <p:sp>
        <p:nvSpPr>
          <p:cNvPr id="3" name="內容版面配置區 2"/>
          <p:cNvSpPr>
            <a:spLocks noGrp="1"/>
          </p:cNvSpPr>
          <p:nvPr>
            <p:ph idx="1"/>
          </p:nvPr>
        </p:nvSpPr>
        <p:spPr>
          <a:xfrm>
            <a:off x="838200" y="1825625"/>
            <a:ext cx="7266710" cy="4351338"/>
          </a:xfrm>
        </p:spPr>
        <p:txBody>
          <a:bodyPr>
            <a:normAutofit lnSpcReduction="10000"/>
          </a:bodyPr>
          <a:lstStyle/>
          <a:p>
            <a:pPr marL="0" indent="0">
              <a:buNone/>
            </a:pPr>
            <a:r>
              <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1. </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甚麼</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因素最容易造成網路</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成癮</a:t>
            </a:r>
            <a:r>
              <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a:t>
            </a:r>
          </a:p>
          <a:p>
            <a:pPr marL="0" indent="0">
              <a:buNone/>
            </a:pPr>
            <a:endPar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endParaRPr>
          </a:p>
          <a:p>
            <a:pPr marL="0" indent="0">
              <a:buNone/>
            </a:pPr>
            <a:r>
              <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2</a:t>
            </a:r>
            <a:r>
              <a:rPr lang="en-US" altLang="zh-TW" dirty="0">
                <a:solidFill>
                  <a:schemeClr val="tx1">
                    <a:lumMod val="65000"/>
                    <a:lumOff val="35000"/>
                  </a:schemeClr>
                </a:solidFill>
                <a:latin typeface="Adobe 繁黑體 Std B" panose="020B0700000000000000" pitchFamily="34" charset="-120"/>
                <a:ea typeface="Adobe 繁黑體 Std B" panose="020B0700000000000000" pitchFamily="34" charset="-120"/>
              </a:rPr>
              <a:t>. </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甚麼類型網站較容易讓人廢寢忘食</a:t>
            </a:r>
            <a:r>
              <a:rPr lang="en-US" altLang="zh-TW" dirty="0">
                <a:solidFill>
                  <a:schemeClr val="tx1">
                    <a:lumMod val="65000"/>
                    <a:lumOff val="35000"/>
                  </a:schemeClr>
                </a:solidFill>
                <a:latin typeface="Adobe 繁黑體 Std B" panose="020B0700000000000000" pitchFamily="34" charset="-120"/>
                <a:ea typeface="Adobe 繁黑體 Std B" panose="020B0700000000000000" pitchFamily="34" charset="-120"/>
              </a:rPr>
              <a:t>?</a:t>
            </a:r>
          </a:p>
          <a:p>
            <a:pPr marL="0" indent="0">
              <a:buNone/>
            </a:pPr>
            <a:r>
              <a:rPr lang="en-US" altLang="zh-TW" dirty="0">
                <a:solidFill>
                  <a:schemeClr val="tx1">
                    <a:lumMod val="65000"/>
                    <a:lumOff val="35000"/>
                  </a:schemeClr>
                </a:solidFill>
                <a:latin typeface="Adobe 繁黑體 Std B" panose="020B0700000000000000" pitchFamily="34" charset="-120"/>
                <a:ea typeface="Adobe 繁黑體 Std B" panose="020B0700000000000000" pitchFamily="34" charset="-120"/>
              </a:rPr>
              <a:t>   </a:t>
            </a:r>
          </a:p>
          <a:p>
            <a:pPr marL="0" indent="0">
              <a:buNone/>
            </a:pPr>
            <a:r>
              <a:rPr lang="en-US" altLang="zh-TW" dirty="0">
                <a:solidFill>
                  <a:schemeClr val="tx1">
                    <a:lumMod val="65000"/>
                    <a:lumOff val="35000"/>
                  </a:schemeClr>
                </a:solidFill>
                <a:latin typeface="Adobe 繁黑體 Std B" panose="020B0700000000000000" pitchFamily="34" charset="-120"/>
                <a:ea typeface="Adobe 繁黑體 Std B" panose="020B0700000000000000" pitchFamily="34" charset="-120"/>
              </a:rPr>
              <a:t>3. </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甚麼類型的青少年易於沉迷</a:t>
            </a:r>
            <a:r>
              <a:rPr lang="en-US" altLang="zh-TW" dirty="0">
                <a:solidFill>
                  <a:schemeClr val="tx1">
                    <a:lumMod val="65000"/>
                    <a:lumOff val="35000"/>
                  </a:schemeClr>
                </a:solidFill>
                <a:latin typeface="Adobe 繁黑體 Std B" panose="020B0700000000000000" pitchFamily="34" charset="-120"/>
                <a:ea typeface="Adobe 繁黑體 Std B" panose="020B0700000000000000" pitchFamily="34" charset="-120"/>
              </a:rPr>
              <a:t>?</a:t>
            </a:r>
          </a:p>
          <a:p>
            <a:pPr marL="0" indent="0">
              <a:buNone/>
            </a:pPr>
            <a:endPar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endParaRPr>
          </a:p>
          <a:p>
            <a:pPr marL="0" indent="0">
              <a:buNone/>
            </a:pPr>
            <a:r>
              <a:rPr lang="en-US" altLang="zh-TW" dirty="0">
                <a:solidFill>
                  <a:schemeClr val="tx1">
                    <a:lumMod val="65000"/>
                    <a:lumOff val="35000"/>
                  </a:schemeClr>
                </a:solidFill>
                <a:latin typeface="Adobe 繁黑體 Std B" panose="020B0700000000000000" pitchFamily="34" charset="-120"/>
                <a:ea typeface="Adobe 繁黑體 Std B" panose="020B0700000000000000" pitchFamily="34" charset="-120"/>
              </a:rPr>
              <a:t>4. </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讓青少年樂不思蜀網路成癮的原因</a:t>
            </a:r>
            <a:r>
              <a:rPr lang="en-US" altLang="zh-TW" dirty="0">
                <a:solidFill>
                  <a:schemeClr val="tx1">
                    <a:lumMod val="65000"/>
                    <a:lumOff val="35000"/>
                  </a:schemeClr>
                </a:solidFill>
                <a:latin typeface="Adobe 繁黑體 Std B" panose="020B0700000000000000" pitchFamily="34" charset="-120"/>
                <a:ea typeface="Adobe 繁黑體 Std B" panose="020B0700000000000000" pitchFamily="34" charset="-120"/>
              </a:rPr>
              <a:t>?</a:t>
            </a:r>
          </a:p>
          <a:p>
            <a:pPr marL="0" indent="0">
              <a:buNone/>
            </a:pPr>
            <a:r>
              <a:rPr lang="en-US" altLang="zh-TW" dirty="0">
                <a:solidFill>
                  <a:schemeClr val="tx1">
                    <a:lumMod val="65000"/>
                    <a:lumOff val="35000"/>
                  </a:schemeClr>
                </a:solidFill>
                <a:latin typeface="Adobe 繁黑體 Std B" panose="020B0700000000000000" pitchFamily="34" charset="-120"/>
                <a:ea typeface="Adobe 繁黑體 Std B" panose="020B0700000000000000" pitchFamily="34" charset="-120"/>
              </a:rPr>
              <a:t>   </a:t>
            </a:r>
            <a:endPar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endParaRPr>
          </a:p>
          <a:p>
            <a:pPr marL="0" indent="0">
              <a:buNone/>
            </a:pPr>
            <a:r>
              <a:rPr lang="en-US" altLang="zh-TW" dirty="0">
                <a:solidFill>
                  <a:schemeClr val="tx1">
                    <a:lumMod val="65000"/>
                    <a:lumOff val="35000"/>
                  </a:schemeClr>
                </a:solidFill>
                <a:latin typeface="Adobe 繁黑體 Std B" panose="020B0700000000000000" pitchFamily="34" charset="-120"/>
                <a:ea typeface="Adobe 繁黑體 Std B" panose="020B0700000000000000" pitchFamily="34" charset="-120"/>
              </a:rPr>
              <a:t>5. </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甚麼管教因素較能遏止青少年沉迷網路</a:t>
            </a:r>
            <a:r>
              <a:rPr lang="en-US" altLang="zh-TW" dirty="0">
                <a:solidFill>
                  <a:schemeClr val="tx1">
                    <a:lumMod val="65000"/>
                    <a:lumOff val="35000"/>
                  </a:schemeClr>
                </a:solidFill>
                <a:latin typeface="Adobe 繁黑體 Std B" panose="020B0700000000000000" pitchFamily="34" charset="-120"/>
                <a:ea typeface="Adobe 繁黑體 Std B" panose="020B0700000000000000" pitchFamily="34" charset="-120"/>
              </a:rPr>
              <a:t>?</a:t>
            </a:r>
          </a:p>
          <a:p>
            <a:pPr marL="0" indent="0">
              <a:buNone/>
            </a:pPr>
            <a:endPar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endParaRPr>
          </a:p>
        </p:txBody>
      </p:sp>
      <p:pic>
        <p:nvPicPr>
          <p:cNvPr id="4" name="圖片 3"/>
          <p:cNvPicPr>
            <a:picLocks noChangeAspect="1"/>
          </p:cNvPicPr>
          <p:nvPr/>
        </p:nvPicPr>
        <p:blipFill>
          <a:blip r:embed="rId2"/>
          <a:stretch>
            <a:fillRect/>
          </a:stretch>
        </p:blipFill>
        <p:spPr>
          <a:xfrm>
            <a:off x="838200" y="-667"/>
            <a:ext cx="707197" cy="1691355"/>
          </a:xfrm>
          <a:prstGeom prst="rect">
            <a:avLst/>
          </a:prstGeom>
        </p:spPr>
      </p:pic>
      <p:pic>
        <p:nvPicPr>
          <p:cNvPr id="5" name="圖片 4"/>
          <p:cNvPicPr>
            <a:picLocks noChangeAspect="1"/>
          </p:cNvPicPr>
          <p:nvPr/>
        </p:nvPicPr>
        <p:blipFill>
          <a:blip r:embed="rId3"/>
          <a:stretch>
            <a:fillRect/>
          </a:stretch>
        </p:blipFill>
        <p:spPr>
          <a:xfrm>
            <a:off x="8420867" y="1825625"/>
            <a:ext cx="2039232" cy="2033520"/>
          </a:xfrm>
          <a:prstGeom prst="rect">
            <a:avLst/>
          </a:prstGeom>
        </p:spPr>
      </p:pic>
    </p:spTree>
    <p:extLst>
      <p:ext uri="{BB962C8B-B14F-4D97-AF65-F5344CB8AC3E}">
        <p14:creationId xmlns:p14="http://schemas.microsoft.com/office/powerpoint/2010/main" val="911556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838200" y="1825625"/>
            <a:ext cx="10515600" cy="4558550"/>
          </a:xfrm>
        </p:spPr>
        <p:txBody>
          <a:bodyPr>
            <a:normAutofit fontScale="40000" lnSpcReduction="20000"/>
          </a:bodyPr>
          <a:lstStyle/>
          <a:p>
            <a:pPr marL="0" indent="0">
              <a:buNone/>
            </a:pPr>
            <a:r>
              <a:rPr lang="en-US" altLang="zh-TW" sz="3500" dirty="0">
                <a:solidFill>
                  <a:srgbClr val="F901E7"/>
                </a:solidFill>
                <a:latin typeface="Adobe 繁黑體 Std B" panose="020B0700000000000000" pitchFamily="34" charset="-120"/>
                <a:ea typeface="Adobe 繁黑體 Std B" panose="020B0700000000000000" pitchFamily="34" charset="-120"/>
              </a:rPr>
              <a:t>1. </a:t>
            </a:r>
            <a:r>
              <a:rPr lang="zh-TW" altLang="en-US" sz="3500" dirty="0">
                <a:solidFill>
                  <a:srgbClr val="F901E7"/>
                </a:solidFill>
                <a:latin typeface="Adobe 繁黑體 Std B" panose="020B0700000000000000" pitchFamily="34" charset="-120"/>
                <a:ea typeface="Adobe 繁黑體 Std B" panose="020B0700000000000000" pitchFamily="34" charset="-120"/>
              </a:rPr>
              <a:t>甚麼因素最容易造成網路成癮</a:t>
            </a:r>
          </a:p>
          <a:p>
            <a:r>
              <a:rPr lang="zh-TW" altLang="en-US" dirty="0">
                <a:latin typeface="Adobe 繁黑體 Std B" panose="020B0700000000000000" pitchFamily="34" charset="-120"/>
                <a:ea typeface="Adobe 繁黑體 Std B" panose="020B0700000000000000" pitchFamily="34" charset="-120"/>
              </a:rPr>
              <a:t>   在都會地區</a:t>
            </a:r>
            <a:r>
              <a:rPr lang="en-US" altLang="zh-TW" dirty="0">
                <a:latin typeface="Adobe 繁黑體 Std B" panose="020B0700000000000000" pitchFamily="34" charset="-120"/>
                <a:ea typeface="Adobe 繁黑體 Std B" panose="020B0700000000000000" pitchFamily="34" charset="-120"/>
              </a:rPr>
              <a:t>(</a:t>
            </a:r>
            <a:r>
              <a:rPr lang="zh-TW" altLang="en-US" dirty="0">
                <a:latin typeface="Adobe 繁黑體 Std B" panose="020B0700000000000000" pitchFamily="34" charset="-120"/>
                <a:ea typeface="Adobe 繁黑體 Std B" panose="020B0700000000000000" pitchFamily="34" charset="-120"/>
              </a:rPr>
              <a:t>台北市</a:t>
            </a:r>
            <a:r>
              <a:rPr lang="en-US" altLang="zh-TW" dirty="0">
                <a:latin typeface="Adobe 繁黑體 Std B" panose="020B0700000000000000" pitchFamily="34" charset="-120"/>
                <a:ea typeface="Adobe 繁黑體 Std B" panose="020B0700000000000000" pitchFamily="34" charset="-120"/>
              </a:rPr>
              <a:t>)</a:t>
            </a:r>
            <a:r>
              <a:rPr lang="zh-TW" altLang="en-US" dirty="0">
                <a:latin typeface="Adobe 繁黑體 Std B" panose="020B0700000000000000" pitchFamily="34" charset="-120"/>
                <a:ea typeface="Adobe 繁黑體 Std B" panose="020B0700000000000000" pitchFamily="34" charset="-120"/>
              </a:rPr>
              <a:t>青少年如果長時間上網，成為網路成癮機率較高。 </a:t>
            </a:r>
          </a:p>
          <a:p>
            <a:endParaRPr lang="zh-TW" altLang="en-US" dirty="0">
              <a:latin typeface="Adobe 繁黑體 Std B" panose="020B0700000000000000" pitchFamily="34" charset="-120"/>
              <a:ea typeface="Adobe 繁黑體 Std B" panose="020B0700000000000000" pitchFamily="34" charset="-120"/>
            </a:endParaRPr>
          </a:p>
          <a:p>
            <a:pPr marL="0" indent="0">
              <a:buNone/>
            </a:pPr>
            <a:r>
              <a:rPr lang="en-US" altLang="zh-TW" sz="3500" dirty="0">
                <a:solidFill>
                  <a:srgbClr val="F901E7"/>
                </a:solidFill>
                <a:latin typeface="Adobe 繁黑體 Std B" panose="020B0700000000000000" pitchFamily="34" charset="-120"/>
                <a:ea typeface="Adobe 繁黑體 Std B" panose="020B0700000000000000" pitchFamily="34" charset="-120"/>
              </a:rPr>
              <a:t>2. </a:t>
            </a:r>
            <a:r>
              <a:rPr lang="zh-TW" altLang="en-US" sz="3500" dirty="0">
                <a:solidFill>
                  <a:srgbClr val="F901E7"/>
                </a:solidFill>
                <a:latin typeface="Adobe 繁黑體 Std B" panose="020B0700000000000000" pitchFamily="34" charset="-120"/>
                <a:ea typeface="Adobe 繁黑體 Std B" panose="020B0700000000000000" pitchFamily="34" charset="-120"/>
              </a:rPr>
              <a:t>甚麼類型網站較容易讓人廢寢忘食</a:t>
            </a:r>
            <a:r>
              <a:rPr lang="en-US" altLang="zh-TW" sz="3500" dirty="0">
                <a:solidFill>
                  <a:srgbClr val="F901E7"/>
                </a:solidFill>
                <a:latin typeface="Adobe 繁黑體 Std B" panose="020B0700000000000000" pitchFamily="34" charset="-120"/>
                <a:ea typeface="Adobe 繁黑體 Std B" panose="020B0700000000000000" pitchFamily="34" charset="-120"/>
              </a:rPr>
              <a:t>?</a:t>
            </a:r>
          </a:p>
          <a:p>
            <a:r>
              <a:rPr lang="en-US" altLang="zh-TW" dirty="0">
                <a:latin typeface="Adobe 繁黑體 Std B" panose="020B0700000000000000" pitchFamily="34" charset="-120"/>
                <a:ea typeface="Adobe 繁黑體 Std B" panose="020B0700000000000000" pitchFamily="34" charset="-120"/>
              </a:rPr>
              <a:t>   </a:t>
            </a:r>
            <a:r>
              <a:rPr lang="zh-TW" altLang="en-US" dirty="0">
                <a:latin typeface="Adobe 繁黑體 Std B" panose="020B0700000000000000" pitchFamily="34" charset="-120"/>
                <a:ea typeface="Adobe 繁黑體 Std B" panose="020B0700000000000000" pitchFamily="34" charset="-120"/>
              </a:rPr>
              <a:t>學習型</a:t>
            </a:r>
            <a:r>
              <a:rPr lang="en-US" altLang="zh-TW" dirty="0">
                <a:latin typeface="Adobe 繁黑體 Std B" panose="020B0700000000000000" pitchFamily="34" charset="-120"/>
                <a:ea typeface="Adobe 繁黑體 Std B" panose="020B0700000000000000" pitchFamily="34" charset="-120"/>
              </a:rPr>
              <a:t>(</a:t>
            </a:r>
            <a:r>
              <a:rPr lang="zh-TW" altLang="en-US" dirty="0">
                <a:latin typeface="Adobe 繁黑體 Std B" panose="020B0700000000000000" pitchFamily="34" charset="-120"/>
                <a:ea typeface="Adobe 繁黑體 Std B" panose="020B0700000000000000" pitchFamily="34" charset="-120"/>
              </a:rPr>
              <a:t>教學網站</a:t>
            </a:r>
            <a:r>
              <a:rPr lang="en-US" altLang="zh-TW" dirty="0">
                <a:latin typeface="Adobe 繁黑體 Std B" panose="020B0700000000000000" pitchFamily="34" charset="-120"/>
                <a:ea typeface="Adobe 繁黑體 Std B" panose="020B0700000000000000" pitchFamily="34" charset="-120"/>
              </a:rPr>
              <a:t>)</a:t>
            </a:r>
            <a:r>
              <a:rPr lang="zh-TW" altLang="en-US" dirty="0">
                <a:latin typeface="Adobe 繁黑體 Std B" panose="020B0700000000000000" pitchFamily="34" charset="-120"/>
                <a:ea typeface="Adobe 繁黑體 Std B" panose="020B0700000000000000" pitchFamily="34" charset="-120"/>
              </a:rPr>
              <a:t>越不可能網路成癮 </a:t>
            </a:r>
            <a:r>
              <a:rPr lang="en-US" altLang="zh-TW" dirty="0">
                <a:latin typeface="Adobe 繁黑體 Std B" panose="020B0700000000000000" pitchFamily="34" charset="-120"/>
                <a:ea typeface="Adobe 繁黑體 Std B" panose="020B0700000000000000" pitchFamily="34" charset="-120"/>
              </a:rPr>
              <a:t>(</a:t>
            </a:r>
            <a:r>
              <a:rPr lang="zh-TW" altLang="en-US" dirty="0">
                <a:latin typeface="Adobe 繁黑體 Std B" panose="020B0700000000000000" pitchFamily="34" charset="-120"/>
                <a:ea typeface="Adobe 繁黑體 Std B" panose="020B0700000000000000" pitchFamily="34" charset="-120"/>
              </a:rPr>
              <a:t>會利用學習網站的學生本身有較高學習動機及自制力</a:t>
            </a:r>
            <a:r>
              <a:rPr lang="en-US" altLang="zh-TW" dirty="0">
                <a:latin typeface="Adobe 繁黑體 Std B" panose="020B0700000000000000" pitchFamily="34" charset="-120"/>
                <a:ea typeface="Adobe 繁黑體 Std B" panose="020B0700000000000000" pitchFamily="34" charset="-120"/>
              </a:rPr>
              <a:t>)</a:t>
            </a:r>
          </a:p>
          <a:p>
            <a:r>
              <a:rPr lang="en-US" altLang="zh-TW" dirty="0">
                <a:latin typeface="Adobe 繁黑體 Std B" panose="020B0700000000000000" pitchFamily="34" charset="-120"/>
                <a:ea typeface="Adobe 繁黑體 Std B" panose="020B0700000000000000" pitchFamily="34" charset="-120"/>
              </a:rPr>
              <a:t>   </a:t>
            </a:r>
            <a:r>
              <a:rPr lang="zh-TW" altLang="en-US" dirty="0">
                <a:latin typeface="Adobe 繁黑體 Std B" panose="020B0700000000000000" pitchFamily="34" charset="-120"/>
                <a:ea typeface="Adobe 繁黑體 Std B" panose="020B0700000000000000" pitchFamily="34" charset="-120"/>
              </a:rPr>
              <a:t>色情成人網站易成為網路成癮，超過交友網站及遊戲網站。</a:t>
            </a:r>
            <a:r>
              <a:rPr lang="en-US" altLang="zh-TW" dirty="0">
                <a:latin typeface="Adobe 繁黑體 Std B" panose="020B0700000000000000" pitchFamily="34" charset="-120"/>
                <a:ea typeface="Adobe 繁黑體 Std B" panose="020B0700000000000000" pitchFamily="34" charset="-120"/>
              </a:rPr>
              <a:t>(</a:t>
            </a:r>
            <a:r>
              <a:rPr lang="zh-TW" altLang="en-US" dirty="0">
                <a:latin typeface="Adobe 繁黑體 Std B" panose="020B0700000000000000" pitchFamily="34" charset="-120"/>
                <a:ea typeface="Adobe 繁黑體 Std B" panose="020B0700000000000000" pitchFamily="34" charset="-120"/>
              </a:rPr>
              <a:t>青少年正值出現</a:t>
            </a:r>
            <a:r>
              <a:rPr lang="en-US" altLang="zh-TW" dirty="0">
                <a:latin typeface="Adobe 繁黑體 Std B" panose="020B0700000000000000" pitchFamily="34" charset="-120"/>
                <a:ea typeface="Adobe 繁黑體 Std B" panose="020B0700000000000000" pitchFamily="34" charset="-120"/>
              </a:rPr>
              <a:t>"</a:t>
            </a:r>
            <a:r>
              <a:rPr lang="zh-TW" altLang="en-US" dirty="0">
                <a:latin typeface="Adobe 繁黑體 Std B" panose="020B0700000000000000" pitchFamily="34" charset="-120"/>
                <a:ea typeface="Adobe 繁黑體 Std B" panose="020B0700000000000000" pitchFamily="34" charset="-120"/>
              </a:rPr>
              <a:t>第二性徵</a:t>
            </a:r>
            <a:r>
              <a:rPr lang="en-US" altLang="zh-TW" dirty="0">
                <a:latin typeface="Adobe 繁黑體 Std B" panose="020B0700000000000000" pitchFamily="34" charset="-120"/>
                <a:ea typeface="Adobe 繁黑體 Std B" panose="020B0700000000000000" pitchFamily="34" charset="-120"/>
              </a:rPr>
              <a:t>"</a:t>
            </a:r>
            <a:r>
              <a:rPr lang="zh-TW" altLang="en-US" dirty="0">
                <a:latin typeface="Adobe 繁黑體 Std B" panose="020B0700000000000000" pitchFamily="34" charset="-120"/>
                <a:ea typeface="Adobe 繁黑體 Std B" panose="020B0700000000000000" pitchFamily="34" charset="-120"/>
              </a:rPr>
              <a:t>期，</a:t>
            </a:r>
          </a:p>
          <a:p>
            <a:r>
              <a:rPr lang="zh-TW" altLang="en-US" dirty="0">
                <a:latin typeface="Adobe 繁黑體 Std B" panose="020B0700000000000000" pitchFamily="34" charset="-120"/>
                <a:ea typeface="Adobe 繁黑體 Std B" panose="020B0700000000000000" pitchFamily="34" charset="-120"/>
              </a:rPr>
              <a:t>   產生對性的好奇，由於未能有正當的引導，再加上升學壓力等因素。</a:t>
            </a:r>
            <a:r>
              <a:rPr lang="en-US" altLang="zh-TW" dirty="0">
                <a:latin typeface="Adobe 繁黑體 Std B" panose="020B0700000000000000" pitchFamily="34" charset="-120"/>
                <a:ea typeface="Adobe 繁黑體 Std B" panose="020B0700000000000000" pitchFamily="34" charset="-120"/>
              </a:rPr>
              <a:t>)</a:t>
            </a:r>
          </a:p>
          <a:p>
            <a:endParaRPr lang="en-US" altLang="zh-TW" dirty="0">
              <a:latin typeface="Adobe 繁黑體 Std B" panose="020B0700000000000000" pitchFamily="34" charset="-120"/>
              <a:ea typeface="Adobe 繁黑體 Std B" panose="020B0700000000000000" pitchFamily="34" charset="-120"/>
            </a:endParaRPr>
          </a:p>
          <a:p>
            <a:pPr marL="0" indent="0">
              <a:buNone/>
            </a:pPr>
            <a:r>
              <a:rPr lang="en-US" altLang="zh-TW" sz="3500" dirty="0">
                <a:solidFill>
                  <a:srgbClr val="F901E7"/>
                </a:solidFill>
                <a:latin typeface="Adobe 繁黑體 Std B" panose="020B0700000000000000" pitchFamily="34" charset="-120"/>
                <a:ea typeface="Adobe 繁黑體 Std B" panose="020B0700000000000000" pitchFamily="34" charset="-120"/>
              </a:rPr>
              <a:t>3. </a:t>
            </a:r>
            <a:r>
              <a:rPr lang="zh-TW" altLang="en-US" sz="3500" dirty="0">
                <a:solidFill>
                  <a:srgbClr val="F901E7"/>
                </a:solidFill>
                <a:latin typeface="Adobe 繁黑體 Std B" panose="020B0700000000000000" pitchFamily="34" charset="-120"/>
                <a:ea typeface="Adobe 繁黑體 Std B" panose="020B0700000000000000" pitchFamily="34" charset="-120"/>
              </a:rPr>
              <a:t>甚麼類型的青少年易於沉迷</a:t>
            </a:r>
            <a:r>
              <a:rPr lang="en-US" altLang="zh-TW" sz="3500" dirty="0">
                <a:solidFill>
                  <a:srgbClr val="F901E7"/>
                </a:solidFill>
                <a:latin typeface="Adobe 繁黑體 Std B" panose="020B0700000000000000" pitchFamily="34" charset="-120"/>
                <a:ea typeface="Adobe 繁黑體 Std B" panose="020B0700000000000000" pitchFamily="34" charset="-120"/>
              </a:rPr>
              <a:t>?</a:t>
            </a:r>
          </a:p>
          <a:p>
            <a:r>
              <a:rPr lang="en-US" altLang="zh-TW" dirty="0">
                <a:latin typeface="Adobe 繁黑體 Std B" panose="020B0700000000000000" pitchFamily="34" charset="-120"/>
                <a:ea typeface="Adobe 繁黑體 Std B" panose="020B0700000000000000" pitchFamily="34" charset="-120"/>
              </a:rPr>
              <a:t>   </a:t>
            </a:r>
            <a:r>
              <a:rPr lang="zh-TW" altLang="en-US" dirty="0">
                <a:latin typeface="Adobe 繁黑體 Std B" panose="020B0700000000000000" pitchFamily="34" charset="-120"/>
                <a:ea typeface="Adobe 繁黑體 Std B" panose="020B0700000000000000" pitchFamily="34" charset="-120"/>
              </a:rPr>
              <a:t>現實生活中與他人互動較少，缺乏社會支持，在面臨壓力找不到精神支援時，進而轉向網路</a:t>
            </a:r>
          </a:p>
          <a:p>
            <a:endParaRPr lang="zh-TW" altLang="en-US" dirty="0">
              <a:latin typeface="Adobe 繁黑體 Std B" panose="020B0700000000000000" pitchFamily="34" charset="-120"/>
              <a:ea typeface="Adobe 繁黑體 Std B" panose="020B0700000000000000" pitchFamily="34" charset="-120"/>
            </a:endParaRPr>
          </a:p>
          <a:p>
            <a:pPr marL="0" indent="0">
              <a:buNone/>
            </a:pPr>
            <a:r>
              <a:rPr lang="en-US" altLang="zh-TW" sz="3500" dirty="0">
                <a:solidFill>
                  <a:srgbClr val="F901E7"/>
                </a:solidFill>
                <a:latin typeface="Adobe 繁黑體 Std B" panose="020B0700000000000000" pitchFamily="34" charset="-120"/>
                <a:ea typeface="Adobe 繁黑體 Std B" panose="020B0700000000000000" pitchFamily="34" charset="-120"/>
              </a:rPr>
              <a:t>4. </a:t>
            </a:r>
            <a:r>
              <a:rPr lang="zh-TW" altLang="en-US" sz="3500" dirty="0">
                <a:solidFill>
                  <a:srgbClr val="F901E7"/>
                </a:solidFill>
                <a:latin typeface="Adobe 繁黑體 Std B" panose="020B0700000000000000" pitchFamily="34" charset="-120"/>
                <a:ea typeface="Adobe 繁黑體 Std B" panose="020B0700000000000000" pitchFamily="34" charset="-120"/>
              </a:rPr>
              <a:t>讓青少年樂不思蜀網路成癮的原因</a:t>
            </a:r>
            <a:r>
              <a:rPr lang="en-US" altLang="zh-TW" sz="3500" dirty="0">
                <a:solidFill>
                  <a:srgbClr val="F901E7"/>
                </a:solidFill>
                <a:latin typeface="Adobe 繁黑體 Std B" panose="020B0700000000000000" pitchFamily="34" charset="-120"/>
                <a:ea typeface="Adobe 繁黑體 Std B" panose="020B0700000000000000" pitchFamily="34" charset="-120"/>
              </a:rPr>
              <a:t>?</a:t>
            </a:r>
          </a:p>
          <a:p>
            <a:r>
              <a:rPr lang="en-US" altLang="zh-TW" dirty="0">
                <a:latin typeface="Adobe 繁黑體 Std B" panose="020B0700000000000000" pitchFamily="34" charset="-120"/>
                <a:ea typeface="Adobe 繁黑體 Std B" panose="020B0700000000000000" pitchFamily="34" charset="-120"/>
              </a:rPr>
              <a:t>   </a:t>
            </a:r>
            <a:r>
              <a:rPr lang="zh-TW" altLang="en-US" dirty="0">
                <a:latin typeface="Adobe 繁黑體 Std B" panose="020B0700000000000000" pitchFamily="34" charset="-120"/>
                <a:ea typeface="Adobe 繁黑體 Std B" panose="020B0700000000000000" pitchFamily="34" charset="-120"/>
              </a:rPr>
              <a:t>網路具有</a:t>
            </a:r>
            <a:r>
              <a:rPr lang="en-US" altLang="zh-TW" dirty="0">
                <a:latin typeface="Adobe 繁黑體 Std B" panose="020B0700000000000000" pitchFamily="34" charset="-120"/>
                <a:ea typeface="Adobe 繁黑體 Std B" panose="020B0700000000000000" pitchFamily="34" charset="-120"/>
              </a:rPr>
              <a:t>"</a:t>
            </a:r>
            <a:r>
              <a:rPr lang="zh-TW" altLang="en-US" dirty="0">
                <a:latin typeface="Adobe 繁黑體 Std B" panose="020B0700000000000000" pitchFamily="34" charset="-120"/>
                <a:ea typeface="Adobe 繁黑體 Std B" panose="020B0700000000000000" pitchFamily="34" charset="-120"/>
              </a:rPr>
              <a:t>匿名</a:t>
            </a:r>
            <a:r>
              <a:rPr lang="en-US" altLang="zh-TW" dirty="0">
                <a:latin typeface="Adobe 繁黑體 Std B" panose="020B0700000000000000" pitchFamily="34" charset="-120"/>
                <a:ea typeface="Adobe 繁黑體 Std B" panose="020B0700000000000000" pitchFamily="34" charset="-120"/>
              </a:rPr>
              <a:t>"</a:t>
            </a:r>
            <a:r>
              <a:rPr lang="zh-TW" altLang="en-US" dirty="0">
                <a:latin typeface="Adobe 繁黑體 Std B" panose="020B0700000000000000" pitchFamily="34" charset="-120"/>
                <a:ea typeface="Adobe 繁黑體 Std B" panose="020B0700000000000000" pitchFamily="34" charset="-120"/>
              </a:rPr>
              <a:t>的特質，讓個性退縮的人增加自我揭露的意願，提供現實因素所欠缺的滿足感。 滿足感越強，不知不覺的上網時間越來越多。</a:t>
            </a:r>
          </a:p>
          <a:p>
            <a:endParaRPr lang="zh-TW" altLang="en-US" dirty="0">
              <a:latin typeface="Adobe 繁黑體 Std B" panose="020B0700000000000000" pitchFamily="34" charset="-120"/>
              <a:ea typeface="Adobe 繁黑體 Std B" panose="020B0700000000000000" pitchFamily="34" charset="-120"/>
            </a:endParaRPr>
          </a:p>
          <a:p>
            <a:pPr marL="0" indent="0">
              <a:buNone/>
            </a:pPr>
            <a:r>
              <a:rPr lang="en-US" altLang="zh-TW" sz="3500" dirty="0">
                <a:solidFill>
                  <a:srgbClr val="F901E7"/>
                </a:solidFill>
                <a:latin typeface="Adobe 繁黑體 Std B" panose="020B0700000000000000" pitchFamily="34" charset="-120"/>
                <a:ea typeface="Adobe 繁黑體 Std B" panose="020B0700000000000000" pitchFamily="34" charset="-120"/>
              </a:rPr>
              <a:t>5. </a:t>
            </a:r>
            <a:r>
              <a:rPr lang="zh-TW" altLang="en-US" sz="3500" dirty="0">
                <a:solidFill>
                  <a:srgbClr val="F901E7"/>
                </a:solidFill>
                <a:latin typeface="Adobe 繁黑體 Std B" panose="020B0700000000000000" pitchFamily="34" charset="-120"/>
                <a:ea typeface="Adobe 繁黑體 Std B" panose="020B0700000000000000" pitchFamily="34" charset="-120"/>
              </a:rPr>
              <a:t>甚麼管教因素較能遏止青少年沉迷網路</a:t>
            </a:r>
            <a:r>
              <a:rPr lang="en-US" altLang="zh-TW" sz="3500" dirty="0">
                <a:solidFill>
                  <a:srgbClr val="F901E7"/>
                </a:solidFill>
                <a:latin typeface="Adobe 繁黑體 Std B" panose="020B0700000000000000" pitchFamily="34" charset="-120"/>
                <a:ea typeface="Adobe 繁黑體 Std B" panose="020B0700000000000000" pitchFamily="34" charset="-120"/>
              </a:rPr>
              <a:t>?</a:t>
            </a:r>
          </a:p>
          <a:p>
            <a:r>
              <a:rPr lang="en-US" altLang="zh-TW" dirty="0">
                <a:latin typeface="Adobe 繁黑體 Std B" panose="020B0700000000000000" pitchFamily="34" charset="-120"/>
                <a:ea typeface="Adobe 繁黑體 Std B" panose="020B0700000000000000" pitchFamily="34" charset="-120"/>
              </a:rPr>
              <a:t>   </a:t>
            </a:r>
            <a:r>
              <a:rPr lang="zh-TW" altLang="en-US" dirty="0">
                <a:latin typeface="Adobe 繁黑體 Std B" panose="020B0700000000000000" pitchFamily="34" charset="-120"/>
                <a:ea typeface="Adobe 繁黑體 Std B" panose="020B0700000000000000" pitchFamily="34" charset="-120"/>
              </a:rPr>
              <a:t>青少年上網時間大多數是在家中，但父母的</a:t>
            </a:r>
          </a:p>
          <a:p>
            <a:r>
              <a:rPr lang="zh-TW" altLang="en-US" dirty="0">
                <a:latin typeface="Adobe 繁黑體 Std B" panose="020B0700000000000000" pitchFamily="34" charset="-120"/>
                <a:ea typeface="Adobe 繁黑體 Std B" panose="020B0700000000000000" pitchFamily="34" charset="-120"/>
              </a:rPr>
              <a:t>   干涉只會引起負面的反彈效果。 </a:t>
            </a:r>
            <a:r>
              <a:rPr lang="en-US" altLang="zh-TW" dirty="0">
                <a:latin typeface="Adobe 繁黑體 Std B" panose="020B0700000000000000" pitchFamily="34" charset="-120"/>
                <a:ea typeface="Adobe 繁黑體 Std B" panose="020B0700000000000000" pitchFamily="34" charset="-120"/>
              </a:rPr>
              <a:t>(</a:t>
            </a:r>
            <a:r>
              <a:rPr lang="zh-TW" altLang="en-US" dirty="0">
                <a:latin typeface="Adobe 繁黑體 Std B" panose="020B0700000000000000" pitchFamily="34" charset="-120"/>
                <a:ea typeface="Adobe 繁黑體 Std B" panose="020B0700000000000000" pitchFamily="34" charset="-120"/>
              </a:rPr>
              <a:t>在精神醫師馬大元會有更詳細的方法</a:t>
            </a:r>
          </a:p>
        </p:txBody>
      </p:sp>
      <p:pic>
        <p:nvPicPr>
          <p:cNvPr id="4" name="圖片 3"/>
          <p:cNvPicPr>
            <a:picLocks noChangeAspect="1"/>
          </p:cNvPicPr>
          <p:nvPr/>
        </p:nvPicPr>
        <p:blipFill>
          <a:blip r:embed="rId2"/>
          <a:stretch>
            <a:fillRect/>
          </a:stretch>
        </p:blipFill>
        <p:spPr>
          <a:xfrm>
            <a:off x="838200" y="-667"/>
            <a:ext cx="707197" cy="1691355"/>
          </a:xfrm>
          <a:prstGeom prst="rect">
            <a:avLst/>
          </a:prstGeom>
        </p:spPr>
      </p:pic>
      <p:pic>
        <p:nvPicPr>
          <p:cNvPr id="5" name="圖片 4"/>
          <p:cNvPicPr>
            <a:picLocks noChangeAspect="1"/>
          </p:cNvPicPr>
          <p:nvPr/>
        </p:nvPicPr>
        <p:blipFill>
          <a:blip r:embed="rId3"/>
          <a:stretch>
            <a:fillRect/>
          </a:stretch>
        </p:blipFill>
        <p:spPr>
          <a:xfrm>
            <a:off x="8952881" y="1690688"/>
            <a:ext cx="2322553" cy="2316047"/>
          </a:xfrm>
          <a:prstGeom prst="rect">
            <a:avLst/>
          </a:prstGeom>
        </p:spPr>
      </p:pic>
    </p:spTree>
    <p:extLst>
      <p:ext uri="{BB962C8B-B14F-4D97-AF65-F5344CB8AC3E}">
        <p14:creationId xmlns:p14="http://schemas.microsoft.com/office/powerpoint/2010/main" val="1112044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04108" y="365125"/>
            <a:ext cx="9649691" cy="1325563"/>
          </a:xfrm>
        </p:spPr>
        <p:txBody>
          <a:bodyPr/>
          <a:lstStyle/>
          <a:p>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「玩物喪志」還是「</a:t>
            </a:r>
            <a:r>
              <a:rPr lang="zh-TW" altLang="en-US" dirty="0">
                <a:solidFill>
                  <a:srgbClr val="F901E7"/>
                </a:solidFill>
                <a:latin typeface="Adobe 繁黑體 Std B" panose="020B0700000000000000" pitchFamily="34" charset="-120"/>
                <a:ea typeface="Adobe 繁黑體 Std B" panose="020B0700000000000000" pitchFamily="34" charset="-120"/>
              </a:rPr>
              <a:t>喪志玩物</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a:t>
            </a:r>
          </a:p>
        </p:txBody>
      </p:sp>
      <p:sp>
        <p:nvSpPr>
          <p:cNvPr id="3" name="內容版面配置區 2"/>
          <p:cNvSpPr>
            <a:spLocks noGrp="1"/>
          </p:cNvSpPr>
          <p:nvPr>
            <p:ph idx="1"/>
          </p:nvPr>
        </p:nvSpPr>
        <p:spPr>
          <a:xfrm>
            <a:off x="1545397" y="1817312"/>
            <a:ext cx="7466215" cy="4351338"/>
          </a:xfrm>
        </p:spPr>
        <p:txBody>
          <a:bodyPr/>
          <a:lstStyle/>
          <a:p>
            <a:pPr marL="0" indent="0" algn="just">
              <a:lnSpc>
                <a:spcPct val="100000"/>
              </a:lnSpc>
              <a:buNone/>
            </a:pPr>
            <a:r>
              <a:rPr lang="en-US" altLang="zh-TW" dirty="0">
                <a:solidFill>
                  <a:schemeClr val="tx1">
                    <a:lumMod val="65000"/>
                    <a:lumOff val="35000"/>
                  </a:schemeClr>
                </a:solidFill>
                <a:latin typeface="Adobe 繁黑體 Std B" panose="020B0700000000000000" pitchFamily="34" charset="-120"/>
                <a:ea typeface="Adobe 繁黑體 Std B" panose="020B0700000000000000" pitchFamily="34" charset="-120"/>
              </a:rPr>
              <a:t>1</a:t>
            </a:r>
            <a:r>
              <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 </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網路</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成癮者與吸毒成癮者，大腦退化的程度是一樣的</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a:t>
            </a:r>
            <a:endPar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endParaRPr>
          </a:p>
          <a:p>
            <a:pPr algn="just">
              <a:lnSpc>
                <a:spcPct val="100000"/>
              </a:lnSpc>
            </a:pPr>
            <a:r>
              <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建議政府應該訂法規範使用網路的限制；</a:t>
            </a:r>
            <a:r>
              <a:rPr lang="en-US" altLang="zh-TW" dirty="0">
                <a:solidFill>
                  <a:schemeClr val="tx1">
                    <a:lumMod val="65000"/>
                    <a:lumOff val="35000"/>
                  </a:schemeClr>
                </a:solidFill>
                <a:latin typeface="Adobe 繁黑體 Std B" panose="020B0700000000000000" pitchFamily="34" charset="-120"/>
                <a:ea typeface="Adobe 繁黑體 Std B" panose="020B0700000000000000" pitchFamily="34" charset="-120"/>
              </a:rPr>
              <a:t>"</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網路聯盟自救會</a:t>
            </a:r>
            <a:r>
              <a:rPr lang="en-US" altLang="zh-TW" dirty="0">
                <a:solidFill>
                  <a:schemeClr val="tx1">
                    <a:lumMod val="65000"/>
                    <a:lumOff val="35000"/>
                  </a:schemeClr>
                </a:solidFill>
                <a:latin typeface="Adobe 繁黑體 Std B" panose="020B0700000000000000" pitchFamily="34" charset="-120"/>
                <a:ea typeface="Adobe 繁黑體 Std B" panose="020B0700000000000000" pitchFamily="34" charset="-120"/>
              </a:rPr>
              <a:t>")</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例如</a:t>
            </a:r>
            <a:r>
              <a:rPr lang="en-US" altLang="zh-TW" dirty="0">
                <a:solidFill>
                  <a:schemeClr val="tx1">
                    <a:lumMod val="65000"/>
                    <a:lumOff val="35000"/>
                  </a:schemeClr>
                </a:solidFill>
                <a:latin typeface="Adobe 繁黑體 Std B" panose="020B0700000000000000" pitchFamily="34" charset="-120"/>
                <a:ea typeface="Adobe 繁黑體 Std B" panose="020B0700000000000000" pitchFamily="34" charset="-120"/>
              </a:rPr>
              <a:t>:</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使用者的實名制度，像買口罩一樣，有帳戶可管</a:t>
            </a:r>
            <a:r>
              <a:rPr lang="en-US" altLang="zh-TW" dirty="0">
                <a:solidFill>
                  <a:schemeClr val="tx1">
                    <a:lumMod val="65000"/>
                    <a:lumOff val="35000"/>
                  </a:schemeClr>
                </a:solidFill>
                <a:latin typeface="Adobe 繁黑體 Std B" panose="020B0700000000000000" pitchFamily="34" charset="-120"/>
                <a:ea typeface="Adobe 繁黑體 Std B" panose="020B0700000000000000" pitchFamily="34" charset="-120"/>
              </a:rPr>
              <a:t>)</a:t>
            </a:r>
            <a:endPar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endParaRPr>
          </a:p>
        </p:txBody>
      </p:sp>
      <p:pic>
        <p:nvPicPr>
          <p:cNvPr id="4" name="圖片 3"/>
          <p:cNvPicPr>
            <a:picLocks noChangeAspect="1"/>
          </p:cNvPicPr>
          <p:nvPr/>
        </p:nvPicPr>
        <p:blipFill>
          <a:blip r:embed="rId2"/>
          <a:stretch>
            <a:fillRect/>
          </a:stretch>
        </p:blipFill>
        <p:spPr>
          <a:xfrm>
            <a:off x="838200" y="-667"/>
            <a:ext cx="707197" cy="1691355"/>
          </a:xfrm>
          <a:prstGeom prst="rect">
            <a:avLst/>
          </a:prstGeom>
        </p:spPr>
      </p:pic>
      <p:pic>
        <p:nvPicPr>
          <p:cNvPr id="5" name="圖片 4"/>
          <p:cNvPicPr>
            <a:picLocks noChangeAspect="1"/>
          </p:cNvPicPr>
          <p:nvPr/>
        </p:nvPicPr>
        <p:blipFill>
          <a:blip r:embed="rId3"/>
          <a:stretch>
            <a:fillRect/>
          </a:stretch>
        </p:blipFill>
        <p:spPr>
          <a:xfrm>
            <a:off x="9011612" y="4110191"/>
            <a:ext cx="1939200" cy="1933768"/>
          </a:xfrm>
          <a:prstGeom prst="rect">
            <a:avLst/>
          </a:prstGeom>
        </p:spPr>
      </p:pic>
    </p:spTree>
    <p:extLst>
      <p:ext uri="{BB962C8B-B14F-4D97-AF65-F5344CB8AC3E}">
        <p14:creationId xmlns:p14="http://schemas.microsoft.com/office/powerpoint/2010/main" val="378616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1545397" y="1867189"/>
            <a:ext cx="7723909" cy="4351338"/>
          </a:xfrm>
        </p:spPr>
        <p:txBody>
          <a:bodyPr/>
          <a:lstStyle/>
          <a:p>
            <a:pPr marL="0" indent="0" algn="just">
              <a:lnSpc>
                <a:spcPct val="100000"/>
              </a:lnSpc>
              <a:buNone/>
            </a:pPr>
            <a:r>
              <a:rPr lang="en-US" altLang="zh-TW" dirty="0">
                <a:solidFill>
                  <a:schemeClr val="tx1">
                    <a:lumMod val="65000"/>
                    <a:lumOff val="35000"/>
                  </a:schemeClr>
                </a:solidFill>
                <a:latin typeface="Adobe 繁黑體 Std B" panose="020B0700000000000000" pitchFamily="34" charset="-120"/>
                <a:ea typeface="Adobe 繁黑體 Std B" panose="020B0700000000000000" pitchFamily="34" charset="-120"/>
              </a:rPr>
              <a:t>2</a:t>
            </a:r>
            <a:r>
              <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 </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青少年</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階段正在發展大腦的</a:t>
            </a:r>
            <a:r>
              <a:rPr lang="zh-TW" altLang="en-US" dirty="0">
                <a:solidFill>
                  <a:srgbClr val="F901E7"/>
                </a:solidFill>
                <a:latin typeface="Adobe 繁黑體 Std B" panose="020B0700000000000000" pitchFamily="34" charset="-120"/>
                <a:ea typeface="Adobe 繁黑體 Std B" panose="020B0700000000000000" pitchFamily="34" charset="-120"/>
              </a:rPr>
              <a:t>前額葉</a:t>
            </a:r>
            <a:r>
              <a:rPr lang="en-US" altLang="zh-TW" dirty="0">
                <a:solidFill>
                  <a:schemeClr val="tx1">
                    <a:lumMod val="65000"/>
                    <a:lumOff val="35000"/>
                  </a:schemeClr>
                </a:solidFill>
                <a:latin typeface="Adobe 繁黑體 Std B" panose="020B0700000000000000" pitchFamily="34" charset="-120"/>
                <a:ea typeface="Adobe 繁黑體 Std B" panose="020B0700000000000000" pitchFamily="34" charset="-120"/>
              </a:rPr>
              <a:t>(</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前額葉主要的功能是判斷是非，規劃未來，提醒我們甚麼事可以做，甚麼事不能做。</a:t>
            </a:r>
            <a:r>
              <a:rPr lang="en-US" altLang="zh-TW" dirty="0">
                <a:solidFill>
                  <a:schemeClr val="tx1">
                    <a:lumMod val="65000"/>
                    <a:lumOff val="35000"/>
                  </a:schemeClr>
                </a:solidFill>
                <a:latin typeface="Adobe 繁黑體 Std B" panose="020B0700000000000000" pitchFamily="34" charset="-120"/>
                <a:ea typeface="Adobe 繁黑體 Std B" panose="020B0700000000000000" pitchFamily="34" charset="-120"/>
              </a:rPr>
              <a:t>)</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但青少年往往只看到眼前無法未來，只求當下的滿足。</a:t>
            </a:r>
          </a:p>
        </p:txBody>
      </p:sp>
      <p:pic>
        <p:nvPicPr>
          <p:cNvPr id="4" name="圖片 3"/>
          <p:cNvPicPr>
            <a:picLocks noChangeAspect="1"/>
          </p:cNvPicPr>
          <p:nvPr/>
        </p:nvPicPr>
        <p:blipFill>
          <a:blip r:embed="rId2"/>
          <a:stretch>
            <a:fillRect/>
          </a:stretch>
        </p:blipFill>
        <p:spPr>
          <a:xfrm>
            <a:off x="838200" y="-667"/>
            <a:ext cx="707197" cy="1691355"/>
          </a:xfrm>
          <a:prstGeom prst="rect">
            <a:avLst/>
          </a:prstGeom>
        </p:spPr>
      </p:pic>
      <p:pic>
        <p:nvPicPr>
          <p:cNvPr id="6" name="圖片 5"/>
          <p:cNvPicPr>
            <a:picLocks noChangeAspect="1"/>
          </p:cNvPicPr>
          <p:nvPr/>
        </p:nvPicPr>
        <p:blipFill>
          <a:blip r:embed="rId3"/>
          <a:stretch>
            <a:fillRect/>
          </a:stretch>
        </p:blipFill>
        <p:spPr>
          <a:xfrm>
            <a:off x="9202262" y="3835262"/>
            <a:ext cx="2151538" cy="2145511"/>
          </a:xfrm>
          <a:prstGeom prst="rect">
            <a:avLst/>
          </a:prstGeom>
        </p:spPr>
      </p:pic>
    </p:spTree>
    <p:extLst>
      <p:ext uri="{BB962C8B-B14F-4D97-AF65-F5344CB8AC3E}">
        <p14:creationId xmlns:p14="http://schemas.microsoft.com/office/powerpoint/2010/main" val="3116018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1386840" y="1825625"/>
            <a:ext cx="7590905" cy="4351338"/>
          </a:xfrm>
        </p:spPr>
        <p:txBody>
          <a:bodyPr/>
          <a:lstStyle/>
          <a:p>
            <a:pPr marL="0" indent="0" algn="just">
              <a:lnSpc>
                <a:spcPct val="100000"/>
              </a:lnSpc>
              <a:buNone/>
            </a:pPr>
            <a:r>
              <a:rPr lang="en-US" altLang="zh-TW" dirty="0">
                <a:solidFill>
                  <a:schemeClr val="tx1">
                    <a:lumMod val="65000"/>
                    <a:lumOff val="35000"/>
                  </a:schemeClr>
                </a:solidFill>
                <a:latin typeface="Adobe 繁黑體 Std B" panose="020B0700000000000000" pitchFamily="34" charset="-120"/>
                <a:ea typeface="Adobe 繁黑體 Std B" panose="020B0700000000000000" pitchFamily="34" charset="-120"/>
              </a:rPr>
              <a:t>3</a:t>
            </a:r>
            <a:r>
              <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 </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對</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網路的</a:t>
            </a:r>
            <a:r>
              <a:rPr lang="zh-TW" altLang="en-US" dirty="0">
                <a:solidFill>
                  <a:srgbClr val="F901E7"/>
                </a:solidFill>
                <a:latin typeface="Adobe 繁黑體 Std B" panose="020B0700000000000000" pitchFamily="34" charset="-120"/>
                <a:ea typeface="Adobe 繁黑體 Std B" panose="020B0700000000000000" pitchFamily="34" charset="-120"/>
              </a:rPr>
              <a:t>認知有所誤解</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，以為</a:t>
            </a:r>
            <a:r>
              <a:rPr lang="en-US" altLang="zh-TW" dirty="0">
                <a:solidFill>
                  <a:schemeClr val="tx1">
                    <a:lumMod val="65000"/>
                    <a:lumOff val="35000"/>
                  </a:schemeClr>
                </a:solidFill>
                <a:latin typeface="Adobe 繁黑體 Std B" panose="020B0700000000000000" pitchFamily="34" charset="-120"/>
                <a:ea typeface="Adobe 繁黑體 Std B" panose="020B0700000000000000" pitchFamily="34" charset="-120"/>
              </a:rPr>
              <a:t>"</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它</a:t>
            </a:r>
            <a:r>
              <a:rPr lang="en-US" altLang="zh-TW" dirty="0">
                <a:solidFill>
                  <a:schemeClr val="tx1">
                    <a:lumMod val="65000"/>
                    <a:lumOff val="35000"/>
                  </a:schemeClr>
                </a:solidFill>
                <a:latin typeface="Adobe 繁黑體 Std B" panose="020B0700000000000000" pitchFamily="34" charset="-120"/>
                <a:ea typeface="Adobe 繁黑體 Std B" panose="020B0700000000000000" pitchFamily="34" charset="-120"/>
              </a:rPr>
              <a:t>"</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很重要但是卻忽略了對人的傷害。</a:t>
            </a:r>
          </a:p>
          <a:p>
            <a:pPr algn="just">
              <a:lnSpc>
                <a:spcPct val="100000"/>
              </a:lnSpc>
            </a:pP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成人可以認知到</a:t>
            </a:r>
            <a:r>
              <a:rPr lang="en-US" altLang="zh-TW" dirty="0">
                <a:solidFill>
                  <a:schemeClr val="tx1">
                    <a:lumMod val="65000"/>
                    <a:lumOff val="35000"/>
                  </a:schemeClr>
                </a:solidFill>
                <a:latin typeface="Adobe 繁黑體 Std B" panose="020B0700000000000000" pitchFamily="34" charset="-120"/>
                <a:ea typeface="Adobe 繁黑體 Std B" panose="020B0700000000000000" pitchFamily="34" charset="-120"/>
              </a:rPr>
              <a:t>"</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網路</a:t>
            </a:r>
            <a:r>
              <a:rPr lang="en-US" altLang="zh-TW" dirty="0">
                <a:solidFill>
                  <a:schemeClr val="tx1">
                    <a:lumMod val="65000"/>
                    <a:lumOff val="35000"/>
                  </a:schemeClr>
                </a:solidFill>
                <a:latin typeface="Adobe 繁黑體 Std B" panose="020B0700000000000000" pitchFamily="34" charset="-120"/>
                <a:ea typeface="Adobe 繁黑體 Std B" panose="020B0700000000000000" pitchFamily="34" charset="-120"/>
              </a:rPr>
              <a:t>"</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是虛擬的世界，但孩子一出生即生存在網路的環境中，網路成為生活中不可缺少的用品。</a:t>
            </a:r>
            <a:r>
              <a:rPr lang="en-US" altLang="zh-TW" dirty="0">
                <a:solidFill>
                  <a:schemeClr val="tx1">
                    <a:lumMod val="65000"/>
                    <a:lumOff val="35000"/>
                  </a:schemeClr>
                </a:solidFill>
                <a:latin typeface="Adobe 繁黑體 Std B" panose="020B0700000000000000" pitchFamily="34" charset="-120"/>
                <a:ea typeface="Adobe 繁黑體 Std B" panose="020B0700000000000000" pitchFamily="34" charset="-120"/>
              </a:rPr>
              <a:t>(</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網路原著</a:t>
            </a:r>
            <a:r>
              <a:rPr lang="zh-TW" altLang="en-US"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民</a:t>
            </a:r>
            <a:r>
              <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a:t>
            </a:r>
            <a:r>
              <a:rPr lang="en-US" altLang="zh-TW" dirty="0"/>
              <a:t> Digital native</a:t>
            </a:r>
            <a:r>
              <a:rPr lang="en-US" altLang="zh-TW" dirty="0" smtClean="0">
                <a:solidFill>
                  <a:schemeClr val="tx1">
                    <a:lumMod val="65000"/>
                    <a:lumOff val="35000"/>
                  </a:schemeClr>
                </a:solidFill>
                <a:latin typeface="Adobe 繁黑體 Std B" panose="020B0700000000000000" pitchFamily="34" charset="-120"/>
                <a:ea typeface="Adobe 繁黑體 Std B" panose="020B0700000000000000" pitchFamily="34" charset="-120"/>
              </a:rPr>
              <a:t>)</a:t>
            </a:r>
            <a:r>
              <a:rPr lang="zh-TW" altLang="en-US" dirty="0">
                <a:solidFill>
                  <a:schemeClr val="tx1">
                    <a:lumMod val="65000"/>
                    <a:lumOff val="35000"/>
                  </a:schemeClr>
                </a:solidFill>
                <a:latin typeface="Adobe 繁黑體 Std B" panose="020B0700000000000000" pitchFamily="34" charset="-120"/>
                <a:ea typeface="Adobe 繁黑體 Std B" panose="020B0700000000000000" pitchFamily="34" charset="-120"/>
              </a:rPr>
              <a:t>青少年也較易於現實與虛擬世界分不清的現象。</a:t>
            </a:r>
          </a:p>
        </p:txBody>
      </p:sp>
      <p:pic>
        <p:nvPicPr>
          <p:cNvPr id="4" name="圖片 3"/>
          <p:cNvPicPr>
            <a:picLocks noChangeAspect="1"/>
          </p:cNvPicPr>
          <p:nvPr/>
        </p:nvPicPr>
        <p:blipFill>
          <a:blip r:embed="rId2"/>
          <a:stretch>
            <a:fillRect/>
          </a:stretch>
        </p:blipFill>
        <p:spPr>
          <a:xfrm>
            <a:off x="838200" y="-667"/>
            <a:ext cx="707197" cy="1691355"/>
          </a:xfrm>
          <a:prstGeom prst="rect">
            <a:avLst/>
          </a:prstGeom>
        </p:spPr>
      </p:pic>
      <p:pic>
        <p:nvPicPr>
          <p:cNvPr id="6" name="圖片 5"/>
          <p:cNvPicPr>
            <a:picLocks noChangeAspect="1"/>
          </p:cNvPicPr>
          <p:nvPr/>
        </p:nvPicPr>
        <p:blipFill>
          <a:blip r:embed="rId3"/>
          <a:stretch>
            <a:fillRect/>
          </a:stretch>
        </p:blipFill>
        <p:spPr>
          <a:xfrm>
            <a:off x="9335193" y="3984668"/>
            <a:ext cx="2089474" cy="2083622"/>
          </a:xfrm>
          <a:prstGeom prst="rect">
            <a:avLst/>
          </a:prstGeom>
        </p:spPr>
      </p:pic>
    </p:spTree>
    <p:extLst>
      <p:ext uri="{BB962C8B-B14F-4D97-AF65-F5344CB8AC3E}">
        <p14:creationId xmlns:p14="http://schemas.microsoft.com/office/powerpoint/2010/main" val="1984186364"/>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838</TotalTime>
  <Words>2691</Words>
  <Application>Microsoft Office PowerPoint</Application>
  <PresentationFormat>寬螢幕</PresentationFormat>
  <Paragraphs>124</Paragraphs>
  <Slides>36</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36</vt:i4>
      </vt:variant>
    </vt:vector>
  </HeadingPairs>
  <TitlesOfParts>
    <vt:vector size="42" baseType="lpstr">
      <vt:lpstr>Adobe 繁黑體 Std B</vt:lpstr>
      <vt:lpstr>新細明體</vt:lpstr>
      <vt:lpstr>Arial</vt:lpstr>
      <vt:lpstr>Calibri</vt:lpstr>
      <vt:lpstr>Calibri Light</vt:lpstr>
      <vt:lpstr>Office 佈景主題</vt:lpstr>
      <vt:lpstr>PowerPoint 簡報</vt:lpstr>
      <vt:lpstr>拔掉網路線嗎?</vt:lpstr>
      <vt:lpstr>學習內容方式的呈現</vt:lpstr>
      <vt:lpstr>自我篩檢量表</vt:lpstr>
      <vt:lpstr>網路成癮</vt:lpstr>
      <vt:lpstr>PowerPoint 簡報</vt:lpstr>
      <vt:lpstr>「玩物喪志」還是「喪志玩物」</vt:lpstr>
      <vt:lpstr>PowerPoint 簡報</vt:lpstr>
      <vt:lpstr>PowerPoint 簡報</vt:lpstr>
      <vt:lpstr>PowerPoint 簡報</vt:lpstr>
      <vt:lpstr>PowerPoint 簡報</vt:lpstr>
      <vt:lpstr>親職諮詢上常被討論的困擾議題</vt:lpstr>
      <vt:lpstr>親職的困境</vt:lpstr>
      <vt:lpstr>孩子離不開網路的7大原因</vt:lpstr>
      <vt:lpstr>一、網路世界千奇百怪很刺激</vt:lpstr>
      <vt:lpstr>二、課業無聊、缺乏重心。</vt:lpstr>
      <vt:lpstr>三、生活中缺乏成就感。</vt:lpstr>
      <vt:lpstr>四、生活中缺乏自我掌控感。</vt:lpstr>
      <vt:lpstr>五、人際關係挫折，同儕互動困難。</vt:lpstr>
      <vt:lpstr>PowerPoint 簡報</vt:lpstr>
      <vt:lpstr>六、自我管理有困難。</vt:lpstr>
      <vt:lpstr>七、特殊的生理特質。</vt:lpstr>
      <vt:lpstr>PowerPoint 簡報</vt:lpstr>
      <vt:lpstr>PowerPoint 簡報</vt:lpstr>
      <vt:lpstr>過一個既不為網路所控制的生活</vt:lpstr>
      <vt:lpstr>一、多與孩子計畫戶外活方案。</vt:lpstr>
      <vt:lpstr>二、與孩子安排團體營隊活動。</vt:lpstr>
      <vt:lpstr>三、帶著孩子一起經營興趣。</vt:lpstr>
      <vt:lpstr>四、發展孩子的主題興趣。</vt:lpstr>
      <vt:lpstr>五、與孩子討論時間管理。</vt:lpstr>
      <vt:lpstr>PowerPoint 簡報</vt:lpstr>
      <vt:lpstr>PowerPoint 簡報</vt:lpstr>
      <vt:lpstr>PowerPoint 簡報</vt:lpstr>
      <vt:lpstr>影片參考</vt:lpstr>
      <vt:lpstr>參考資料來源</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Ming Chen</dc:creator>
  <cp:lastModifiedBy>Ming Chen</cp:lastModifiedBy>
  <cp:revision>50</cp:revision>
  <dcterms:created xsi:type="dcterms:W3CDTF">2021-04-05T04:19:16Z</dcterms:created>
  <dcterms:modified xsi:type="dcterms:W3CDTF">2021-04-06T23:17:15Z</dcterms:modified>
</cp:coreProperties>
</file>